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93"/>
  </p:notesMasterIdLst>
  <p:sldIdLst>
    <p:sldId id="266" r:id="rId2"/>
    <p:sldId id="267" r:id="rId3"/>
    <p:sldId id="256" r:id="rId4"/>
    <p:sldId id="263" r:id="rId5"/>
    <p:sldId id="377" r:id="rId6"/>
    <p:sldId id="298" r:id="rId7"/>
    <p:sldId id="314" r:id="rId8"/>
    <p:sldId id="300" r:id="rId9"/>
    <p:sldId id="299" r:id="rId10"/>
    <p:sldId id="385" r:id="rId11"/>
    <p:sldId id="268" r:id="rId12"/>
    <p:sldId id="272" r:id="rId13"/>
    <p:sldId id="274" r:id="rId14"/>
    <p:sldId id="375" r:id="rId15"/>
    <p:sldId id="376" r:id="rId16"/>
    <p:sldId id="379" r:id="rId17"/>
    <p:sldId id="380" r:id="rId18"/>
    <p:sldId id="381" r:id="rId19"/>
    <p:sldId id="382" r:id="rId20"/>
    <p:sldId id="383" r:id="rId21"/>
    <p:sldId id="384" r:id="rId22"/>
    <p:sldId id="386" r:id="rId23"/>
    <p:sldId id="288" r:id="rId24"/>
    <p:sldId id="269" r:id="rId25"/>
    <p:sldId id="290" r:id="rId26"/>
    <p:sldId id="260" r:id="rId27"/>
    <p:sldId id="261" r:id="rId28"/>
    <p:sldId id="301" r:id="rId29"/>
    <p:sldId id="302" r:id="rId30"/>
    <p:sldId id="291" r:id="rId31"/>
    <p:sldId id="307" r:id="rId32"/>
    <p:sldId id="303" r:id="rId33"/>
    <p:sldId id="308" r:id="rId34"/>
    <p:sldId id="310" r:id="rId35"/>
    <p:sldId id="309" r:id="rId36"/>
    <p:sldId id="396" r:id="rId37"/>
    <p:sldId id="305" r:id="rId38"/>
    <p:sldId id="324" r:id="rId39"/>
    <p:sldId id="327" r:id="rId40"/>
    <p:sldId id="328" r:id="rId41"/>
    <p:sldId id="329" r:id="rId42"/>
    <p:sldId id="332" r:id="rId43"/>
    <p:sldId id="333" r:id="rId44"/>
    <p:sldId id="336" r:id="rId45"/>
    <p:sldId id="337" r:id="rId46"/>
    <p:sldId id="330" r:id="rId47"/>
    <p:sldId id="335" r:id="rId48"/>
    <p:sldId id="338" r:id="rId49"/>
    <p:sldId id="334" r:id="rId50"/>
    <p:sldId id="345" r:id="rId51"/>
    <p:sldId id="325" r:id="rId52"/>
    <p:sldId id="339" r:id="rId53"/>
    <p:sldId id="331" r:id="rId54"/>
    <p:sldId id="340" r:id="rId55"/>
    <p:sldId id="341" r:id="rId56"/>
    <p:sldId id="347" r:id="rId57"/>
    <p:sldId id="351" r:id="rId58"/>
    <p:sldId id="352" r:id="rId59"/>
    <p:sldId id="348" r:id="rId60"/>
    <p:sldId id="349" r:id="rId61"/>
    <p:sldId id="350" r:id="rId62"/>
    <p:sldId id="342" r:id="rId63"/>
    <p:sldId id="362" r:id="rId64"/>
    <p:sldId id="343" r:id="rId65"/>
    <p:sldId id="369" r:id="rId66"/>
    <p:sldId id="366" r:id="rId67"/>
    <p:sldId id="363" r:id="rId68"/>
    <p:sldId id="371" r:id="rId69"/>
    <p:sldId id="368" r:id="rId70"/>
    <p:sldId id="364" r:id="rId71"/>
    <p:sldId id="372" r:id="rId72"/>
    <p:sldId id="361" r:id="rId73"/>
    <p:sldId id="354" r:id="rId74"/>
    <p:sldId id="356" r:id="rId75"/>
    <p:sldId id="357" r:id="rId76"/>
    <p:sldId id="358" r:id="rId77"/>
    <p:sldId id="387" r:id="rId78"/>
    <p:sldId id="392" r:id="rId79"/>
    <p:sldId id="398" r:id="rId80"/>
    <p:sldId id="405" r:id="rId81"/>
    <p:sldId id="391" r:id="rId82"/>
    <p:sldId id="388" r:id="rId83"/>
    <p:sldId id="393" r:id="rId84"/>
    <p:sldId id="394" r:id="rId85"/>
    <p:sldId id="395" r:id="rId86"/>
    <p:sldId id="400" r:id="rId87"/>
    <p:sldId id="402" r:id="rId88"/>
    <p:sldId id="401" r:id="rId89"/>
    <p:sldId id="406" r:id="rId90"/>
    <p:sldId id="403" r:id="rId91"/>
    <p:sldId id="404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6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5542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Immigration</a:t>
            </a:r>
            <a:r>
              <a:rPr lang="en-US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 per decade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57308477660015678"/>
          <c:y val="1.5403573629081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00918635170603"/>
          <c:y val="0.1275900422533188"/>
          <c:w val="0.81754636920384949"/>
          <c:h val="0.80384527774528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Sheet2!$C$8:$C$14</c:f>
              <c:numCache>
                <c:formatCode>General</c:formatCode>
                <c:ptCount val="7"/>
                <c:pt idx="0">
                  <c:v>790</c:v>
                </c:pt>
                <c:pt idx="1">
                  <c:v>1800</c:v>
                </c:pt>
                <c:pt idx="2">
                  <c:v>1810</c:v>
                </c:pt>
                <c:pt idx="3">
                  <c:v>1820</c:v>
                </c:pt>
                <c:pt idx="4">
                  <c:v>1830</c:v>
                </c:pt>
                <c:pt idx="5">
                  <c:v>1840</c:v>
                </c:pt>
                <c:pt idx="6">
                  <c:v>1850</c:v>
                </c:pt>
              </c:numCache>
            </c:numRef>
          </c:cat>
          <c:val>
            <c:numRef>
              <c:f>Sheet2!$D$8:$D$14</c:f>
              <c:numCache>
                <c:formatCode>#,##0</c:formatCode>
                <c:ptCount val="7"/>
                <c:pt idx="0">
                  <c:v>60000</c:v>
                </c:pt>
                <c:pt idx="1">
                  <c:v>60000</c:v>
                </c:pt>
                <c:pt idx="2">
                  <c:v>60000</c:v>
                </c:pt>
                <c:pt idx="3">
                  <c:v>60000</c:v>
                </c:pt>
                <c:pt idx="4">
                  <c:v>143000</c:v>
                </c:pt>
                <c:pt idx="5">
                  <c:v>599000</c:v>
                </c:pt>
                <c:pt idx="6">
                  <c:v>1713000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83-47A6-8779-741C6D9B3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4803400"/>
        <c:axId val="454809304"/>
      </c:barChart>
      <c:catAx>
        <c:axId val="45480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809304"/>
        <c:crosses val="autoZero"/>
        <c:auto val="1"/>
        <c:lblAlgn val="ctr"/>
        <c:lblOffset val="100"/>
        <c:noMultiLvlLbl val="0"/>
      </c:catAx>
      <c:valAx>
        <c:axId val="454809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4803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04/03/2024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684" y="18105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Story So Far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30" y="776140"/>
            <a:ext cx="11934334" cy="37776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Module1 : Prehistoric America to the early Republic (20,000 BC – 1792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2: From Republic to Continental Superpower (1792-1850)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Module3: From Continental to World Power (1848-1900)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4: The reluctant giant (1900-1941)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5: Master of the World (1941-1989)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6: America and the multi polar world (1989-2024)</a:t>
            </a:r>
          </a:p>
        </p:txBody>
      </p:sp>
      <p:pic>
        <p:nvPicPr>
          <p:cNvPr id="4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921" y="754145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02" y="1886933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548" y="380658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in 1850: a snap shot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0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565" y="15240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Population 1850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03" y="1608591"/>
            <a:ext cx="7874021" cy="50904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11728" y="3482387"/>
            <a:ext cx="258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America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0957" y="1951411"/>
            <a:ext cx="1301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 smtClean="0"/>
              <a:t>United</a:t>
            </a:r>
          </a:p>
          <a:p>
            <a:pPr algn="ctr"/>
            <a:r>
              <a:rPr lang="en-GB" dirty="0" smtClean="0"/>
              <a:t> </a:t>
            </a:r>
            <a:r>
              <a:rPr lang="en-GB" dirty="0"/>
              <a:t>States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303264" y="2218944"/>
            <a:ext cx="16854" cy="3742585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5388864" y="3584448"/>
            <a:ext cx="62179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 rot="10800000">
            <a:off x="1859280" y="3602736"/>
            <a:ext cx="62179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ight Arrow 15"/>
          <p:cNvSpPr/>
          <p:nvPr/>
        </p:nvSpPr>
        <p:spPr>
          <a:xfrm>
            <a:off x="7876032" y="2286000"/>
            <a:ext cx="46939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Arrow 16"/>
          <p:cNvSpPr/>
          <p:nvPr/>
        </p:nvSpPr>
        <p:spPr>
          <a:xfrm rot="10800000">
            <a:off x="6303264" y="2316480"/>
            <a:ext cx="43891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616054" y="573179"/>
            <a:ext cx="368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at 23 million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50% every decade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05619" y="3246657"/>
            <a:ext cx="3611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Native Indian population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has collapsed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million 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1600,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less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than 500,000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1850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83615" y="1466174"/>
            <a:ext cx="3829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Tenfold increase since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Independence. Natural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Growth…Irish immigration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akes off 1845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5764" y="4975411"/>
            <a:ext cx="36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Slave population 3.5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 (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million in 1830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)…..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free blacks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400,000, 90% in north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277" y="0"/>
            <a:ext cx="8911687" cy="884178"/>
          </a:xfrm>
        </p:spPr>
        <p:txBody>
          <a:bodyPr>
            <a:normAutofit/>
          </a:bodyPr>
          <a:lstStyle/>
          <a:p>
            <a:r>
              <a:rPr lang="en-GB" dirty="0" smtClean="0"/>
              <a:t>Still mostly British and Protestant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948925"/>
              </p:ext>
            </p:extLst>
          </p:nvPr>
        </p:nvGraphicFramePr>
        <p:xfrm>
          <a:off x="1246726" y="815011"/>
          <a:ext cx="8915400" cy="506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169">
                  <a:extLst>
                    <a:ext uri="{9D8B030D-6E8A-4147-A177-3AD203B41FA5}">
                      <a16:colId xmlns:a16="http://schemas.microsoft.com/office/drawing/2014/main" val="1960968871"/>
                    </a:ext>
                  </a:extLst>
                </a:gridCol>
                <a:gridCol w="1359678">
                  <a:extLst>
                    <a:ext uri="{9D8B030D-6E8A-4147-A177-3AD203B41FA5}">
                      <a16:colId xmlns:a16="http://schemas.microsoft.com/office/drawing/2014/main" val="2273016359"/>
                    </a:ext>
                  </a:extLst>
                </a:gridCol>
                <a:gridCol w="1917553">
                  <a:extLst>
                    <a:ext uri="{9D8B030D-6E8A-4147-A177-3AD203B41FA5}">
                      <a16:colId xmlns:a16="http://schemas.microsoft.com/office/drawing/2014/main" val="2276593541"/>
                    </a:ext>
                  </a:extLst>
                </a:gridCol>
              </a:tblGrid>
              <a:tr h="5003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1790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89056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54128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634511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Scots Irish (Protestant)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71199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Catholic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Irish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879078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13880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blacks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071935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Slaves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652707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(Dutch, Swedish,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Mexican, other)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800568"/>
                  </a:ext>
                </a:extLst>
              </a:tr>
              <a:tr h="50762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9551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86203" y="5935190"/>
            <a:ext cx="1068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90% Protestant with 75 denominations….less than 2% Anglican (Church of England)…most Methodist, Baptist, Presbyterian, Quaker, Unitarians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417" y="67929"/>
            <a:ext cx="8911687" cy="667361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 Pre-Industrial Society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3841" y="968188"/>
            <a:ext cx="10350278" cy="6113929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85% population in small towns and isolated communities (vs 97% 1790)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60% ‘free’ workforce farmers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20% domestic servants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10% manufacturing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Major cities emerging…mostly in the North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York grows from 200,000 1830 to 515,000 by 1850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Baltimore 170,000, Boston 136,000, Philadelphia 120,000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 industrialising rapidly into diverse industries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 an expanding two crop economy: “cotton and tobacco” 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…..sustained by slave labour</a:t>
            </a:r>
          </a:p>
          <a:p>
            <a:pPr marL="457200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898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748" y="202770"/>
            <a:ext cx="8911687" cy="872995"/>
          </a:xfrm>
        </p:spPr>
        <p:txBody>
          <a:bodyPr/>
          <a:lstStyle/>
          <a:p>
            <a:pPr algn="ctr"/>
            <a:r>
              <a:rPr lang="en-GB" dirty="0" smtClean="0"/>
              <a:t>Expansion of railroads</a:t>
            </a:r>
            <a:endParaRPr lang="en-GB" dirty="0"/>
          </a:p>
        </p:txBody>
      </p:sp>
      <p:pic>
        <p:nvPicPr>
          <p:cNvPr id="1028" name="Picture 4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" y="986118"/>
            <a:ext cx="12021671" cy="587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78" y="247592"/>
            <a:ext cx="10029381" cy="1280890"/>
          </a:xfrm>
        </p:spPr>
        <p:txBody>
          <a:bodyPr/>
          <a:lstStyle/>
          <a:p>
            <a:r>
              <a:rPr lang="en-GB" dirty="0" smtClean="0"/>
              <a:t>North &amp; East integrated, South fragmented</a:t>
            </a:r>
            <a:endParaRPr lang="en-GB" dirty="0"/>
          </a:p>
        </p:txBody>
      </p:sp>
      <p:pic>
        <p:nvPicPr>
          <p:cNvPr id="2050" name="Picture 2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317812"/>
            <a:ext cx="9511552" cy="543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31335" y="1966193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34,000 miles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track by 1860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7487" y="3559962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21,000 miles </a:t>
            </a:r>
          </a:p>
          <a:p>
            <a:r>
              <a:rPr lang="en-GB" dirty="0"/>
              <a:t>North East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0907" y="5039140"/>
            <a:ext cx="2121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 more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Dependent 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River traffic</a:t>
            </a:r>
          </a:p>
        </p:txBody>
      </p:sp>
    </p:spTree>
    <p:extLst>
      <p:ext uri="{BB962C8B-B14F-4D97-AF65-F5344CB8AC3E}">
        <p14:creationId xmlns:p14="http://schemas.microsoft.com/office/powerpoint/2010/main" val="3530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772" y="104157"/>
            <a:ext cx="8911687" cy="1280890"/>
          </a:xfrm>
        </p:spPr>
        <p:txBody>
          <a:bodyPr/>
          <a:lstStyle/>
          <a:p>
            <a:r>
              <a:rPr lang="en-GB" dirty="0" smtClean="0"/>
              <a:t>Expansion of Telegraph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434351"/>
            <a:ext cx="6535271" cy="3585883"/>
          </a:xfrm>
          <a:prstGeom prst="rect">
            <a:avLst/>
          </a:prstGeom>
        </p:spPr>
      </p:pic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785" y="2599765"/>
            <a:ext cx="6589057" cy="42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6635" y="797859"/>
            <a:ext cx="266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Telegraph 1845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1694330"/>
            <a:ext cx="266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Telegraph 1855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411" y="4043084"/>
            <a:ext cx="6653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Age of “instant news” has arrived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markets, consolidation and control of industry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90% of expansion in North and East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0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259" y="624110"/>
            <a:ext cx="9792353" cy="1280890"/>
          </a:xfrm>
        </p:spPr>
        <p:txBody>
          <a:bodyPr/>
          <a:lstStyle/>
          <a:p>
            <a:r>
              <a:rPr lang="en-GB" dirty="0" smtClean="0"/>
              <a:t>The 1850’s ‘look’….breakdown of barriers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4" y="2363953"/>
            <a:ext cx="11926957" cy="37776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of machine made clothes……spread of sewing machines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Men….top hats, trousers, jackets…..worn by all classes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Women…dome shape skirts, introduction of synthetic dyes </a:t>
            </a:r>
          </a:p>
        </p:txBody>
      </p:sp>
    </p:spTree>
    <p:extLst>
      <p:ext uri="{BB962C8B-B14F-4D97-AF65-F5344CB8AC3E}">
        <p14:creationId xmlns:p14="http://schemas.microsoft.com/office/powerpoint/2010/main" val="916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435" y="413903"/>
            <a:ext cx="8911687" cy="1280890"/>
          </a:xfrm>
        </p:spPr>
        <p:txBody>
          <a:bodyPr/>
          <a:lstStyle/>
          <a:p>
            <a:r>
              <a:rPr lang="en-GB" dirty="0" smtClean="0"/>
              <a:t>For men…Top hats and jackets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L'Elegant: Men's Fashion 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0" y="1250730"/>
            <a:ext cx="9869213" cy="56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937" y="0"/>
            <a:ext cx="8911687" cy="1280890"/>
          </a:xfrm>
        </p:spPr>
        <p:txBody>
          <a:bodyPr/>
          <a:lstStyle/>
          <a:p>
            <a:r>
              <a:rPr lang="en-GB" dirty="0" smtClean="0"/>
              <a:t>Dome skirts, bonnets, and colour</a:t>
            </a:r>
            <a:endParaRPr lang="en-GB" dirty="0"/>
          </a:p>
        </p:txBody>
      </p:sp>
      <p:pic>
        <p:nvPicPr>
          <p:cNvPr id="4" name="Picture 2" descr="Graham's Magazine: Evening Dr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6" y="705678"/>
            <a:ext cx="7351060" cy="62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076774"/>
              </p:ext>
            </p:extLst>
          </p:nvPr>
        </p:nvGraphicFramePr>
        <p:xfrm>
          <a:off x="160255" y="1358025"/>
          <a:ext cx="11686954" cy="5499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43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6235011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2488018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796605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destinies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1848-1854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70975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Union falls apart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1854-1861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18th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1557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1861-1865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3rd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54605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Reconstruction &amp; the New South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Conquest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West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1865-1890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29th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6179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Triumph of capital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1865-1894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6th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348651"/>
                  </a:ext>
                </a:extLst>
              </a:tr>
              <a:tr h="5208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world power emerges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1890-1904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20th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48556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09189" y="311086"/>
            <a:ext cx="705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3: from Continental to World Power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106" y="195283"/>
            <a:ext cx="11430000" cy="1280890"/>
          </a:xfrm>
        </p:spPr>
        <p:txBody>
          <a:bodyPr>
            <a:normAutofit/>
          </a:bodyPr>
          <a:lstStyle/>
          <a:p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Caged Crinoline…..m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 production for all classes </a:t>
            </a:r>
            <a:b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…advantages…cheap, reduction in petticoats</a:t>
            </a:r>
            <a:b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disadvantages fire, cost, …..and getting caught in machinery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upload.wikimedia.org/wikipedia/commons/thumb/4/4b/Crinoline%2C_1860-1870._MoMu_-_Fashion_Museum_Province_of_Antwerp%2C_www.momu.be._Photo_by_Hugo_Maertens%2C_Bruges.jpg/216px-Crinoline%2C_1860-1870._MoMu_-_Fashion_Museum_Province_of_Antwerp%2C_www.momu.be._Photo_by_Hugo_Maertens%2C_Bru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2" y="1995064"/>
            <a:ext cx="4053903" cy="49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thumb/5/57/Dressing_for_the_Ball_in_1857%2C_Punch%27s_Pocket_Book_%28cropped%29.jpg/220px-Dressing_for_the_Ball_in_1857%2C_Punch%27s_Pocket_Book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92" y="1611984"/>
            <a:ext cx="4815165" cy="51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3" y="0"/>
            <a:ext cx="11313458" cy="1280890"/>
          </a:xfrm>
        </p:spPr>
        <p:txBody>
          <a:bodyPr/>
          <a:lstStyle/>
          <a:p>
            <a:r>
              <a:rPr lang="en-GB" dirty="0" smtClean="0"/>
              <a:t>Children….little adults…boys skirts till 4..then loose trousers( sailor suits)….breeches at 14</a:t>
            </a:r>
            <a:endParaRPr lang="en-GB" dirty="0"/>
          </a:p>
        </p:txBody>
      </p:sp>
      <p:pic>
        <p:nvPicPr>
          <p:cNvPr id="4" name="Picture 2" descr="L'Iris: Children's Fashion 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" y="1022788"/>
            <a:ext cx="11770659" cy="58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007" y="27448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America 1850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483" y="1192696"/>
            <a:ext cx="10391681" cy="5516217"/>
          </a:xfrm>
        </p:spPr>
        <p:txBody>
          <a:bodyPr>
            <a:normAutofit fontScale="77500" lnSpcReduction="20000"/>
          </a:bodyPr>
          <a:lstStyle/>
          <a:p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 society expanding, industrialising, confident</a:t>
            </a:r>
          </a:p>
          <a:p>
            <a:endParaRPr lang="en-GB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Slavery crisis avoided. South and North in balance…compromising</a:t>
            </a:r>
          </a:p>
          <a:p>
            <a:endParaRPr lang="en-GB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Two cultures emerging in parallel and coexisting</a:t>
            </a:r>
          </a:p>
          <a:p>
            <a:pPr lvl="1"/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North…industrializing, ‘democratic’, moving to Mid West</a:t>
            </a:r>
          </a:p>
          <a:p>
            <a:pPr lvl="1"/>
            <a:r>
              <a:rPr lang="en-GB" sz="3500" dirty="0">
                <a:latin typeface="Arial" panose="020B0604020202020204" pitchFamily="34" charset="0"/>
                <a:cs typeface="Arial" panose="020B0604020202020204" pitchFamily="34" charset="0"/>
              </a:rPr>
              <a:t>South…agrarian, two crop economy (cotton and tobacco), slave </a:t>
            </a:r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based, expanding across south and west</a:t>
            </a:r>
            <a:endParaRPr lang="en-GB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of Mass immigration (1845+ ) ….disturbs equilibrium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169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38" y="273571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Mass immigration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8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345" y="307118"/>
            <a:ext cx="9895268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Mass immigration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149" y="1304411"/>
            <a:ext cx="6156851" cy="5364745"/>
          </a:xfrm>
        </p:spPr>
        <p:txBody>
          <a:bodyPr>
            <a:normAutofit fontScale="85000" lnSpcReduction="20000"/>
          </a:bodyPr>
          <a:lstStyle/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Low from independence to 1840</a:t>
            </a:r>
          </a:p>
          <a:p>
            <a:pPr marL="0" indent="0"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………mostly British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600,000 arrive during 840’s </a:t>
            </a:r>
          </a:p>
          <a:p>
            <a:pPr marL="0" indent="0"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…….start of potato famine &amp; Gold Rush</a:t>
            </a:r>
          </a:p>
          <a:p>
            <a:pPr lvl="1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1,700,000 during 1850’s</a:t>
            </a:r>
          </a:p>
          <a:p>
            <a:pPr marL="0" indent="0">
              <a:buNone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…………mass exodus from Ireland</a:t>
            </a:r>
          </a:p>
          <a:p>
            <a:pPr marL="0" indent="0">
              <a:buNone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…………revolutions across Europe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887856"/>
              </p:ext>
            </p:extLst>
          </p:nvPr>
        </p:nvGraphicFramePr>
        <p:xfrm>
          <a:off x="296190" y="1332825"/>
          <a:ext cx="5285232" cy="494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878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353" y="320705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Irish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7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9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Irish Potato famine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8165" y="705678"/>
            <a:ext cx="6993835" cy="6152322"/>
          </a:xfrm>
        </p:spPr>
        <p:txBody>
          <a:bodyPr>
            <a:normAutofit fontScale="47500" lnSpcReduction="20000"/>
          </a:bodyPr>
          <a:lstStyle/>
          <a:p>
            <a:r>
              <a:rPr lang="en-GB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crop/ absentee Protestant landlords</a:t>
            </a:r>
          </a:p>
          <a:p>
            <a:pPr lvl="1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Politicians Protestant “Ascendancy” located in London</a:t>
            </a: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40% population relied entirely on potato to survive</a:t>
            </a:r>
          </a:p>
          <a:p>
            <a:pPr lvl="1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Potato blight arrived 1845 …33% crop destroyed in 1845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British government reaction slow, partial, bureaucratic …and when corrected….too late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Peel Conservatives…relief works, export </a:t>
            </a:r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restrictions, imports from Canada and US (wrong corn)</a:t>
            </a:r>
            <a:endParaRPr lang="en-GB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Lord </a:t>
            </a: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Russel, Liberals </a:t>
            </a:r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take charge and 75% crop fails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“Laissez Faire” capitalism….’Irish problems, Irish solution</a:t>
            </a:r>
            <a:endParaRPr lang="en-GB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Lord </a:t>
            </a: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Trevelyan: </a:t>
            </a:r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Divine Providence’ </a:t>
            </a:r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lifts restriction on exports</a:t>
            </a:r>
          </a:p>
          <a:p>
            <a:pPr lvl="1"/>
            <a:r>
              <a:rPr lang="en-GB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Outrage. Relief resumed/ exports restricted 1847/48</a:t>
            </a:r>
          </a:p>
          <a:p>
            <a:pPr lvl="1"/>
            <a:endParaRPr lang="en-GB" dirty="0" smtClean="0"/>
          </a:p>
          <a:p>
            <a:r>
              <a:rPr lang="en-GB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World Reaction…first global famine relief</a:t>
            </a:r>
            <a:endParaRPr lang="en-GB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 sends 118 ships</a:t>
            </a:r>
          </a:p>
          <a:p>
            <a:pPr lvl="1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Ottomans, Russians, Indian Kingdoms</a:t>
            </a:r>
          </a:p>
          <a:p>
            <a:pPr lvl="1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Even Choctaw Indians from ‘Indian Territory”</a:t>
            </a:r>
          </a:p>
          <a:p>
            <a:pPr marL="457200" lvl="1" indent="0">
              <a:buNone/>
            </a:pP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0" name="Picture 2" descr="https://upload.wikimedia.org/wikipedia/commons/thumb/9/97/Skibbereen_by_James_Mahony%2C_1847.JPG/240px-Skibbereen_by_James_Mahony%2C_1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" y="1586429"/>
            <a:ext cx="4726236" cy="527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4762" y="914398"/>
            <a:ext cx="3575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Illustrated London News 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1847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435" y="19294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Irish catastrophe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647074" y="1081903"/>
            <a:ext cx="541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million people left Ireland 1846-1855</a:t>
            </a:r>
          </a:p>
        </p:txBody>
      </p:sp>
      <p:pic>
        <p:nvPicPr>
          <p:cNvPr id="1026" name="Picture 2" descr="Chart of Population of Ire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7" y="1178350"/>
            <a:ext cx="6026983" cy="56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35254" y="2417855"/>
            <a:ext cx="5140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Young adults men and women leave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First, send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remittances for families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1217" y="3444037"/>
            <a:ext cx="5386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emigrants Irish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speakers….most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Unskilled settle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New York, Boston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Philadelphia</a:t>
            </a:r>
          </a:p>
        </p:txBody>
      </p:sp>
      <p:sp>
        <p:nvSpPr>
          <p:cNvPr id="3" name="Down Arrow 2"/>
          <p:cNvSpPr/>
          <p:nvPr/>
        </p:nvSpPr>
        <p:spPr>
          <a:xfrm>
            <a:off x="1577788" y="3621740"/>
            <a:ext cx="304800" cy="654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20588" y="2904565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Potato</a:t>
            </a:r>
          </a:p>
          <a:p>
            <a:pPr algn="ctr"/>
            <a:r>
              <a:rPr lang="en-GB" b="1" dirty="0" smtClean="0"/>
              <a:t>introduced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1810" y="1721222"/>
            <a:ext cx="554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 million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starve or die from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4917" y="49046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“Although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most certainly tired and poor, the Irish did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arrive in America yearning to breathe free;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merely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hungered to eat. Largely destitute, many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exiles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could progress no farther than within walking distance of the city docks where they disembarked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….www. History.com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3" grpId="0" animBg="1"/>
      <p:bldP spid="4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642" y="0"/>
            <a:ext cx="11329357" cy="1280890"/>
          </a:xfrm>
        </p:spPr>
        <p:txBody>
          <a:bodyPr/>
          <a:lstStyle/>
          <a:p>
            <a:r>
              <a:rPr lang="en-GB" dirty="0" smtClean="0"/>
              <a:t>90,000 emigrants per year from Britain and Ireland</a:t>
            </a:r>
            <a:endParaRPr lang="en-GB" dirty="0"/>
          </a:p>
        </p:txBody>
      </p:sp>
      <p:pic>
        <p:nvPicPr>
          <p:cNvPr id="3078" name="Picture 6" descr="https://img.rasset.ie/00151f78-614.jpg?ratio=1.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1231392"/>
            <a:ext cx="10960607" cy="562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0699"/>
            <a:ext cx="10273552" cy="1280890"/>
          </a:xfrm>
        </p:spPr>
        <p:txBody>
          <a:bodyPr/>
          <a:lstStyle/>
          <a:p>
            <a:r>
              <a:rPr lang="en-GB" dirty="0" smtClean="0"/>
              <a:t>Transport on “Coffin Ships”…3% die en route</a:t>
            </a:r>
            <a:endParaRPr lang="en-GB" dirty="0"/>
          </a:p>
        </p:txBody>
      </p:sp>
      <p:pic>
        <p:nvPicPr>
          <p:cNvPr id="4098" name="Picture 2" descr="Steerage passengers on an Atlantic steamer bound for America, c185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1158240"/>
            <a:ext cx="12013096" cy="5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65" y="941384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44457" y="3405859"/>
            <a:ext cx="8915399" cy="1126283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16: The competition of destinies 1848-1854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206" y="96209"/>
            <a:ext cx="8911687" cy="1280890"/>
          </a:xfrm>
        </p:spPr>
        <p:txBody>
          <a:bodyPr/>
          <a:lstStyle/>
          <a:p>
            <a:r>
              <a:rPr lang="en-GB" dirty="0" smtClean="0"/>
              <a:t>Irish population distribution 1890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9" y="1366886"/>
            <a:ext cx="11596983" cy="5491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568964" y="1960776"/>
            <a:ext cx="2762053" cy="1659117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668270" y="1414021"/>
            <a:ext cx="236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90% Irish settle here</a:t>
            </a:r>
          </a:p>
          <a:p>
            <a:pPr algn="ctr"/>
            <a:r>
              <a:rPr lang="en-GB" b="1" dirty="0" smtClean="0"/>
              <a:t>..in 1850’s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88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904" y="22014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Impact of Arrival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43" y="1279793"/>
            <a:ext cx="12568519" cy="5348266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Massive population increase to Northern cities and change in population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New York City population rises from 515,000 1850 to 820,000 by 1860  Irish from 5% to 33%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Boston from 130,00 to 180,000, Irish from 3% to 35% population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Protestants feel threatened…discriminate vs Irish…esp. 25% Irish speakers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Democrat dominance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‘Boss Tweed” New York Scotch Irish politician industrialises Irish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housing and jobs …in exchange for votes (5 years residency)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Compete with ‘free blacks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Alliance Northern Irish Catholics with Southern Democrats: winning combination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12" y="318430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Germans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0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557" y="0"/>
            <a:ext cx="8911687" cy="1280890"/>
          </a:xfrm>
        </p:spPr>
        <p:txBody>
          <a:bodyPr/>
          <a:lstStyle/>
          <a:p>
            <a:r>
              <a:rPr lang="en-GB" dirty="0" smtClean="0"/>
              <a:t>Revolutions of 1848 </a:t>
            </a:r>
            <a:endParaRPr lang="en-GB" dirty="0"/>
          </a:p>
        </p:txBody>
      </p:sp>
      <p:pic>
        <p:nvPicPr>
          <p:cNvPr id="7170" name="Picture 2" descr="https://upload.wikimedia.org/wikipedia/commons/thumb/7/7a/Europe_1848_map_en.png/400px-Europe_1848_map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"/>
            <a:ext cx="8488017" cy="61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39567" y="657174"/>
            <a:ext cx="365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Liberal &amp; Socialist Revolutions spread from Sicily across Europe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4390" y="1934553"/>
            <a:ext cx="5750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East &amp; Central  crushed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Autocrats, Austrian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Russian Army and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Catholic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Church within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0805" y="5661727"/>
            <a:ext cx="3611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Mass disillusionment &amp;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Oppression across Germany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…future =  America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8142" y="3260033"/>
            <a:ext cx="358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France…Military putsch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middle class. Napoleon III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…promise of New Empire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9690" y="4532245"/>
            <a:ext cx="3652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Britain: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2m Chartist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 Parliament ..then go home!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077" y="197390"/>
            <a:ext cx="8911687" cy="1280890"/>
          </a:xfrm>
        </p:spPr>
        <p:txBody>
          <a:bodyPr/>
          <a:lstStyle/>
          <a:p>
            <a:r>
              <a:rPr lang="en-GB" dirty="0" smtClean="0"/>
              <a:t>Revolution in Berlin 1848</a:t>
            </a:r>
            <a:endParaRPr lang="en-GB" dirty="0"/>
          </a:p>
        </p:txBody>
      </p:sp>
      <p:pic>
        <p:nvPicPr>
          <p:cNvPr id="819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1" y="884582"/>
            <a:ext cx="8562975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55989" y="796053"/>
            <a:ext cx="2565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Anti clerical German </a:t>
            </a:r>
          </a:p>
          <a:p>
            <a:r>
              <a:rPr lang="en-GB" dirty="0" smtClean="0"/>
              <a:t>Democratic Socialists</a:t>
            </a:r>
          </a:p>
          <a:p>
            <a:r>
              <a:rPr lang="en-GB" dirty="0" smtClean="0"/>
              <a:t>Seize power across</a:t>
            </a:r>
          </a:p>
          <a:p>
            <a:r>
              <a:rPr lang="en-GB" dirty="0" smtClean="0"/>
              <a:t>German kingdoms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1134" y="2686638"/>
            <a:ext cx="3001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Aristocrats ally with</a:t>
            </a:r>
          </a:p>
          <a:p>
            <a:r>
              <a:rPr lang="en-GB" dirty="0" smtClean="0"/>
              <a:t>Peasants and Austrian</a:t>
            </a:r>
          </a:p>
          <a:p>
            <a:r>
              <a:rPr lang="en-GB" dirty="0" smtClean="0"/>
              <a:t>Army and recover power</a:t>
            </a:r>
          </a:p>
          <a:p>
            <a:r>
              <a:rPr lang="en-GB" dirty="0" smtClean="0"/>
              <a:t>By end of year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273758" y="4646768"/>
            <a:ext cx="2222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Leaders executed</a:t>
            </a:r>
          </a:p>
          <a:p>
            <a:r>
              <a:rPr lang="en-GB" dirty="0" smtClean="0"/>
              <a:t>Exiled, or give up</a:t>
            </a:r>
          </a:p>
          <a:p>
            <a:r>
              <a:rPr lang="en-GB" dirty="0" smtClean="0"/>
              <a:t>On Europe…..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5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438" y="286180"/>
            <a:ext cx="8911687" cy="1280890"/>
          </a:xfrm>
        </p:spPr>
        <p:txBody>
          <a:bodyPr/>
          <a:lstStyle/>
          <a:p>
            <a:r>
              <a:rPr lang="en-GB" dirty="0" smtClean="0"/>
              <a:t>German Emigration 1850’s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443" y="1456461"/>
            <a:ext cx="10746557" cy="4722828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Mostly  middle class, politicians, journalists, young intellectuals and prosperous farmers seeking economic gain….disillusioned by victory of aristocrats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funded, skilled with higher literacy than Irish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Socialists and radical politicians…fiercely anti slavery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 in Pennsylvania to integrate with existing communities…then move West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Protestant …..less of a threat to local population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2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346" y="18890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German migrants 1872</a:t>
            </a:r>
            <a:endParaRPr lang="en-GB" dirty="0"/>
          </a:p>
        </p:txBody>
      </p:sp>
      <p:pic>
        <p:nvPicPr>
          <p:cNvPr id="2050" name="Picture 2" descr="https://upload.wikimedia.org/wikipedia/commons/thumb/9/96/German_population_1872.jpg/220px-German_population_1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6" y="1036436"/>
            <a:ext cx="11918624" cy="573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796748" y="2385391"/>
            <a:ext cx="7126356" cy="1729409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Spread Out Across  North and Mid West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732" y="341444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Mormon Kingdom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3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52" y="0"/>
            <a:ext cx="8911687" cy="1280890"/>
          </a:xfrm>
        </p:spPr>
        <p:txBody>
          <a:bodyPr/>
          <a:lstStyle/>
          <a:p>
            <a:r>
              <a:rPr lang="en-GB" dirty="0" smtClean="0"/>
              <a:t>Mormons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47658" y="423790"/>
            <a:ext cx="402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Brigham Young (1801-1877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34763" y="374227"/>
            <a:ext cx="515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Vermont….apprentice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Carpenter, glazier and painter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…moves west due to Panic of 1819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8647" y="3091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75147" y="1826100"/>
            <a:ext cx="4086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Becomes Methodist…works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Mormons. Converts 1830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…meets Joseph Smith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343" y="3156033"/>
            <a:ext cx="47548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Elected to “Quorum of 12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Apostles” ..Mormon government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Joins Smith at Nauvoo advocates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Polygamy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3536" y="4841307"/>
            <a:ext cx="477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Assumes Leadership of Mormons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 Joseph Smith killed in 1844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7766" y="6027003"/>
            <a:ext cx="561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Accused of counterfeiting…decides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move west and find “Promised Land”</a:t>
            </a:r>
          </a:p>
        </p:txBody>
      </p:sp>
      <p:pic>
        <p:nvPicPr>
          <p:cNvPr id="6148" name="Picture 4" descr="https://upload.wikimedia.org/wikipedia/commons/thumb/3/3e/Brigham_Young_portrait_ca_1845.PNG/203px-Brigham_Young_portrait_ca_18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2" y="847164"/>
            <a:ext cx="6606855" cy="60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Mormon Pioneers</a:t>
            </a:r>
            <a:endParaRPr lang="en-GB" dirty="0"/>
          </a:p>
        </p:txBody>
      </p:sp>
      <p:pic>
        <p:nvPicPr>
          <p:cNvPr id="7170" name="Picture 2" descr="https://upload.wikimedia.org/wikipedia/commons/thumb/a/a2/LDS1846-1869.svg/350px-LDS1846-1869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" y="1310326"/>
            <a:ext cx="7711125" cy="54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9257" y="603111"/>
            <a:ext cx="3684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Brigham Young wanted </a:t>
            </a:r>
          </a:p>
          <a:p>
            <a:r>
              <a:rPr lang="en-GB" dirty="0" smtClean="0"/>
              <a:t>to establish Mormon settlement</a:t>
            </a:r>
          </a:p>
          <a:p>
            <a:r>
              <a:rPr lang="en-GB" dirty="0"/>
              <a:t>o</a:t>
            </a:r>
            <a:r>
              <a:rPr lang="en-GB" dirty="0" smtClean="0"/>
              <a:t>n land no one wanted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60243" y="1952988"/>
            <a:ext cx="3361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Researched area…Salt Lake</a:t>
            </a:r>
          </a:p>
          <a:p>
            <a:r>
              <a:rPr lang="en-GB" dirty="0" smtClean="0"/>
              <a:t>..supplies for 1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4462" y="2736437"/>
            <a:ext cx="3648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First wagon train leaves 1847</a:t>
            </a:r>
          </a:p>
          <a:p>
            <a:r>
              <a:rPr lang="en-GB" dirty="0" smtClean="0"/>
              <a:t>73 wagons, 140 men, 3 women</a:t>
            </a:r>
          </a:p>
          <a:p>
            <a:r>
              <a:rPr lang="en-GB" dirty="0" smtClean="0"/>
              <a:t>, 2 children…highly organised</a:t>
            </a:r>
          </a:p>
          <a:p>
            <a:r>
              <a:rPr lang="en-GB" dirty="0" smtClean="0"/>
              <a:t>Use of hand carts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358706" y="4090310"/>
            <a:ext cx="3445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Follow Platte River “mile wide</a:t>
            </a:r>
          </a:p>
          <a:p>
            <a:r>
              <a:rPr lang="en-GB" dirty="0" smtClean="0"/>
              <a:t>Inches deep” West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467012" y="5307188"/>
            <a:ext cx="2702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Despatches “Mormon </a:t>
            </a:r>
          </a:p>
          <a:p>
            <a:r>
              <a:rPr lang="en-GB" dirty="0" smtClean="0"/>
              <a:t>Battalion” to support</a:t>
            </a:r>
          </a:p>
          <a:p>
            <a:r>
              <a:rPr lang="en-GB" dirty="0" smtClean="0"/>
              <a:t>Invasion of California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86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79" y="10351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509" y="1391758"/>
            <a:ext cx="9543837" cy="5568745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Crisis of 1850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mid century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Kingdom of Zion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 rises to dominance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Crisis of 1856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133" y="19047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Winter Quarters </a:t>
            </a:r>
            <a:endParaRPr lang="en-GB" dirty="0"/>
          </a:p>
        </p:txBody>
      </p:sp>
      <p:pic>
        <p:nvPicPr>
          <p:cNvPr id="8194" name="Picture 2" descr="https://upload.wikimedia.org/wikipedia/commons/thumb/f/fd/Winter_Quarters_by_C.C.A._Christensen.png/300px-Winter_Quarters_by_C.C.A._Christens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844827"/>
            <a:ext cx="11984610" cy="601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7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377" y="14703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Arrival at Great Salt Lake</a:t>
            </a:r>
            <a:endParaRPr lang="en-GB" dirty="0"/>
          </a:p>
        </p:txBody>
      </p:sp>
      <p:pic>
        <p:nvPicPr>
          <p:cNvPr id="9218" name="Picture 2" descr="https://upload.wikimedia.org/wikipedia/commons/thumb/d/d7/Entering_the_Great_Salt_Lake_Valley_by_C.C.A._Christensen.png/300px-Entering_the_Great_Salt_Lake_Valley_by_C.C.A._Christens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3" y="934278"/>
            <a:ext cx="11594969" cy="5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518" y="92697"/>
            <a:ext cx="8911687" cy="829559"/>
          </a:xfrm>
        </p:spPr>
        <p:txBody>
          <a:bodyPr/>
          <a:lstStyle/>
          <a:p>
            <a:pPr algn="ctr"/>
            <a:r>
              <a:rPr lang="en-GB" dirty="0" smtClean="0"/>
              <a:t>Settlement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490" y="790644"/>
            <a:ext cx="11550977" cy="6146869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Early Days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2,000 settlers arrive in valley 1847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Timpango Indians offer land and Deal…”don’t kill wildlife”….we don’t steal cattle</a:t>
            </a:r>
          </a:p>
          <a:p>
            <a:pPr lvl="1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‘War’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Mormons arrive in 1,000’s, expand townships, kill wildlife, Indians starve and steal cattle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Brigham Young orders “selective extermination” in 1850 </a:t>
            </a:r>
          </a:p>
          <a:p>
            <a:pPr lvl="2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..kill all men, spare women and children “if they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behave”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Mormon army surround Indian camp near Provo ….men surrender but lined up and shot in front of families..100 killed, 1 Mormon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Children and women become slaves to Mormon settlers…some escape</a:t>
            </a:r>
          </a:p>
          <a:p>
            <a:endParaRPr lang="en-GB" dirty="0"/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Brigham Young self appointed as Governor of ‘Utah’ territory and creates ‘Zion’</a:t>
            </a:r>
          </a:p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Establishes ‘theodemocracy’’ rule by church leadership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8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843" y="15277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Utah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" y="1333088"/>
            <a:ext cx="12191799" cy="5673562"/>
          </a:xfrm>
        </p:spPr>
        <p:txBody>
          <a:bodyPr>
            <a:normAutofit fontScale="40000" lnSpcReduction="20000"/>
          </a:bodyPr>
          <a:lstStyle/>
          <a:p>
            <a:pPr lvl="1"/>
            <a:r>
              <a:rPr lang="en-GB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</a:p>
          <a:p>
            <a:pPr lvl="2"/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Brigham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Young wants to create “Deseret” …from Oregon to Mexican border</a:t>
            </a:r>
          </a:p>
          <a:p>
            <a:pPr lvl="2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Promotion of polygamy…25</a:t>
            </a: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% Mormons multiple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wives. Abomination to Protestants</a:t>
            </a:r>
          </a:p>
          <a:p>
            <a:pPr lvl="2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sees threat of new nation…declares Mormons in rebellion. Sends army</a:t>
            </a:r>
          </a:p>
          <a:p>
            <a:pPr lvl="1"/>
            <a:endParaRPr lang="en-GB" sz="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Meadowland </a:t>
            </a:r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Massacre</a:t>
            </a:r>
          </a:p>
          <a:p>
            <a:pPr lvl="2"/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Mormons believe arrival of US army sign of “end of days”, wagon train  ‘occupiers”</a:t>
            </a:r>
          </a:p>
          <a:p>
            <a:pPr lvl="2"/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Ally with Piute Indians to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attack wagon train…attack repulsed</a:t>
            </a:r>
          </a:p>
          <a:p>
            <a:pPr lvl="2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Mormons guarantee settlers safety if they disarm, </a:t>
            </a: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dress up as Indians and kill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120 adults and children over 4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US </a:t>
            </a: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army arrives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….digs up bones…...Brigham </a:t>
            </a:r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Young claims innocence</a:t>
            </a:r>
          </a:p>
          <a:p>
            <a:pPr lvl="2"/>
            <a:endParaRPr lang="en-GB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Peace </a:t>
            </a:r>
            <a:r>
              <a:rPr lang="en-GB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Negotiations</a:t>
            </a:r>
          </a:p>
          <a:p>
            <a:pPr lvl="2"/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Army occupies Salt Lake City, build forts</a:t>
            </a:r>
          </a:p>
          <a:p>
            <a:pPr lvl="2"/>
            <a:r>
              <a:rPr lang="en-GB" sz="5000" dirty="0">
                <a:latin typeface="Arial" panose="020B0604020202020204" pitchFamily="34" charset="0"/>
                <a:cs typeface="Arial" panose="020B0604020202020204" pitchFamily="34" charset="0"/>
              </a:rPr>
              <a:t>Peace 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299" y="25636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Meadowland Massacre site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" y="854765"/>
            <a:ext cx="11943761" cy="60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29" y="13709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agreement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923" y="1089212"/>
            <a:ext cx="11526077" cy="5916705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“Deseret” boundaries reduced to current state of ‘Utah’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Theodemocracy’ replaced by US ‘model’’ but Church dominates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Commitment  to investigate Meadowlands Massacre (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scapegoat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shot 1872)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No interference Mormon religion….polygamy continues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 “slave territory” but less than 300 slaves…..Indians moved to reservations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Utah thrives…. Population rises from 2,000 in 1850 to 50,000 by 1860, Salt Lake City 20,000… not accepted as “State” till 1890 after “new revelation”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banning’ polygamy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7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342" y="16219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Salt Lake City 1863</a:t>
            </a:r>
            <a:endParaRPr lang="en-GB" dirty="0"/>
          </a:p>
        </p:txBody>
      </p:sp>
      <p:pic>
        <p:nvPicPr>
          <p:cNvPr id="10244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0" y="775252"/>
            <a:ext cx="12221819" cy="61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242" y="152769"/>
            <a:ext cx="8911687" cy="1280890"/>
          </a:xfrm>
        </p:spPr>
        <p:txBody>
          <a:bodyPr/>
          <a:lstStyle/>
          <a:p>
            <a:r>
              <a:rPr lang="en-GB" dirty="0" smtClean="0"/>
              <a:t>Brigham Young aged 70</a:t>
            </a:r>
            <a:endParaRPr lang="en-GB" dirty="0"/>
          </a:p>
        </p:txBody>
      </p:sp>
      <p:pic>
        <p:nvPicPr>
          <p:cNvPr id="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2" y="999240"/>
            <a:ext cx="7843102" cy="58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41419" y="2524335"/>
            <a:ext cx="53383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Abraham Lincoln…asked by Mormon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He will do with  Utah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the civil war…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..” Well, go tell Brigham Young ‘if he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if he leaves me alone, I will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leave him alone.”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5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228600"/>
            <a:ext cx="1019754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Brigham Young dies in 1877, aged 76  ….55 wives, 57 children…nation mourns…..</a:t>
            </a:r>
            <a:endParaRPr lang="en-GB" dirty="0"/>
          </a:p>
        </p:txBody>
      </p:sp>
      <p:pic>
        <p:nvPicPr>
          <p:cNvPr id="1026" name="Picture 2" descr="r/exmormon - Cartoon published after Brigham Young’s death in 18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1660635"/>
            <a:ext cx="11950262" cy="54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292" y="385750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9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349" y="311629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Crisis of 1850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1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823" y="28526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South</a:t>
            </a:r>
            <a:endParaRPr lang="en-GB" dirty="0"/>
          </a:p>
        </p:txBody>
      </p:sp>
      <p:pic>
        <p:nvPicPr>
          <p:cNvPr id="9218" name="Picture 2" descr="https://etc.usf.edu/maps/pages/800/808/808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6" y="1355526"/>
            <a:ext cx="10972800" cy="51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74541" y="4545105"/>
            <a:ext cx="906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SOUTH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1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146" y="287779"/>
            <a:ext cx="8911687" cy="1280890"/>
          </a:xfrm>
        </p:spPr>
        <p:txBody>
          <a:bodyPr/>
          <a:lstStyle/>
          <a:p>
            <a:r>
              <a:rPr lang="en-GB" dirty="0" smtClean="0"/>
              <a:t>Virginia in autumn</a:t>
            </a:r>
            <a:endParaRPr lang="en-GB" dirty="0"/>
          </a:p>
        </p:txBody>
      </p:sp>
      <p:pic>
        <p:nvPicPr>
          <p:cNvPr id="2050" name="Picture 2" descr="Vineyard hills and flowers during sunset in Virginia Autumn vineyard hills and flowers during sunset in Virginia virginia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3548"/>
            <a:ext cx="11887200" cy="5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332" y="361351"/>
            <a:ext cx="8911687" cy="1280890"/>
          </a:xfrm>
        </p:spPr>
        <p:txBody>
          <a:bodyPr/>
          <a:lstStyle/>
          <a:p>
            <a:r>
              <a:rPr lang="en-GB" dirty="0" smtClean="0"/>
              <a:t>South Carolina tree tunnels</a:t>
            </a:r>
            <a:endParaRPr lang="en-GB" dirty="0"/>
          </a:p>
        </p:txBody>
      </p:sp>
      <p:pic>
        <p:nvPicPr>
          <p:cNvPr id="1026" name="Picture 2" descr="Live Oak Trees Canopy Hilton Head Island Road, South Carolina Beautiful Live Oak Trees Canopy Hilton Head Island Road, South Carolina south carolina stock pictures, royalty-free photos &amp;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9" y="1023731"/>
            <a:ext cx="11876691" cy="58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897" y="256248"/>
            <a:ext cx="8911687" cy="1280890"/>
          </a:xfrm>
        </p:spPr>
        <p:txBody>
          <a:bodyPr/>
          <a:lstStyle/>
          <a:p>
            <a:r>
              <a:rPr lang="en-GB" dirty="0" smtClean="0"/>
              <a:t>Mississippi swamp</a:t>
            </a:r>
            <a:endParaRPr lang="en-GB" dirty="0"/>
          </a:p>
        </p:txBody>
      </p:sp>
      <p:pic>
        <p:nvPicPr>
          <p:cNvPr id="3076" name="Picture 4" descr="Tree stump in a Mississippi Swamp Tree stump in a Mississippi Swamp pictures of mississippi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952"/>
            <a:ext cx="12503426" cy="58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498" y="151144"/>
            <a:ext cx="8911687" cy="1280890"/>
          </a:xfrm>
        </p:spPr>
        <p:txBody>
          <a:bodyPr/>
          <a:lstStyle/>
          <a:p>
            <a:r>
              <a:rPr lang="en-GB" dirty="0" smtClean="0"/>
              <a:t>Stanton Hall…Natchez Mississippi</a:t>
            </a:r>
            <a:endParaRPr lang="en-GB" dirty="0"/>
          </a:p>
        </p:txBody>
      </p:sp>
      <p:pic>
        <p:nvPicPr>
          <p:cNvPr id="4098" name="Picture 2" descr="Stanton Hall Natchez, MS, USA. 7 June 2023. Historic Stanton Hall at 401 High Street in Natchez pictures of mississippi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" y="872359"/>
            <a:ext cx="12118428" cy="59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7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153" y="266759"/>
            <a:ext cx="8911687" cy="1280890"/>
          </a:xfrm>
        </p:spPr>
        <p:txBody>
          <a:bodyPr/>
          <a:lstStyle/>
          <a:p>
            <a:r>
              <a:rPr lang="en-GB" dirty="0" smtClean="0"/>
              <a:t>Appalachian Mountains</a:t>
            </a:r>
            <a:endParaRPr lang="en-GB" dirty="0"/>
          </a:p>
        </p:txBody>
      </p:sp>
      <p:pic>
        <p:nvPicPr>
          <p:cNvPr id="5122" name="Picture 2" descr="Free Outdoors Park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7" y="954157"/>
            <a:ext cx="11992303" cy="5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475" y="205010"/>
            <a:ext cx="8911687" cy="1280890"/>
          </a:xfrm>
        </p:spPr>
        <p:txBody>
          <a:bodyPr/>
          <a:lstStyle/>
          <a:p>
            <a:r>
              <a:rPr lang="en-GB" dirty="0" smtClean="0"/>
              <a:t>Mississippi River</a:t>
            </a:r>
            <a:endParaRPr lang="en-GB" dirty="0"/>
          </a:p>
        </p:txBody>
      </p:sp>
      <p:pic>
        <p:nvPicPr>
          <p:cNvPr id="11266" name="Picture 2" descr="Free Mississippi River Landscape photo and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7775"/>
            <a:ext cx="12192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50" y="34054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“King Cotton”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4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35" y="38996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Rise of “King Cotton”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68" y="1331259"/>
            <a:ext cx="11093824" cy="459889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Exports boom ….industrialisation….textile mills “clothing the world”</a:t>
            </a:r>
          </a:p>
          <a:p>
            <a:pPr marL="457200" lvl="1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1830 …720,000 bales / 1860 5 million……..60%  US Exports</a:t>
            </a:r>
          </a:p>
          <a:p>
            <a:pPr marL="457200" lvl="1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Prices of slaves increase from $300 in 1830 to $800 by 1860s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Slave population increases from 2 million (1820) to 4 million (1860)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Atlantic Slave Trade banned 1808, enforced by British Navy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Non cotton growing Southern states breed slaves to “sell South 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6411" y="6010835"/>
            <a:ext cx="88029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Value of slaves makes 60% of Southern Wealth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8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650" y="300260"/>
            <a:ext cx="8911687" cy="1280890"/>
          </a:xfrm>
        </p:spPr>
        <p:txBody>
          <a:bodyPr/>
          <a:lstStyle/>
          <a:p>
            <a:r>
              <a:rPr lang="en-GB" dirty="0" smtClean="0"/>
              <a:t>Cotton plantations 1800</a:t>
            </a:r>
            <a:endParaRPr lang="en-GB" dirty="0"/>
          </a:p>
        </p:txBody>
      </p:sp>
      <p:sp>
        <p:nvSpPr>
          <p:cNvPr id="4" name="AutoShape 2" descr="data:image/png;base64,iVBORw0KGgoAAAANSUhEUgAAAdMAAAE7CAYAAACG6WtCAAAAAXNSR0IArs4c6QAAIABJREFUeF7sfQl8ZFWV/kkqa2XtbJ10J51OeqdXoO1GEFTABUQEFRfcwRlHGR2YQXRmdHRG/Q8uM4zrqCOIOOKoCAyjog4C4iDSNE03ve+dTjprZ99TSer/+07lPG7dvNpSlXRVct7vx49O1Xv33ffdW/d759xzvpNGeigCioAioAgoAopAXAikxXW1XqwIKAKKgCKgCCgCpGSqk0ARUAQUAUVAEYgTASXTOAHUyxUBRUARUAQUASVTnQOKgCKgCCgCikCcCCiZxgmgXq4IKAKKgCKgCCiZ6hxQBBQBRUARUATiREDJNE4A9XJFQBFQBBQBRUDJVOeAIqAIKAKKgCIQJwJKpnECqJcrAoqAIqAIKAJKpjoHFAFFQBFQBBSBOBFQMo0TQL1cEVAEFAFFQBFQMtU5oAgoAoqAIqAIxImAkmmcAOrlioAioAgoAoqAkqnOAUVAEVAEFAFFIE4ElEzjBFAvVwQUAUVAEVAElEx1DigCioAioAgoAnEioGQaJ4B6uSKgCCgCioAioGSqc0ARUAQUAUVAEYgTASXTOAHUyxUBRUARUAQUASVTnQOKgCKgCCgCikCcCCiZxgmgXq4IKAKKgCKgCCiZ6hxQBBQBRUARUATiREDJNE4A9XJFQBFQBBQBRUDJVOeAIqAIKAKKgCIQJwJKpnECqJcrAoqAIqAIKAJKpjoHFAFFQBFQBBSBOBFQMo0TQL1cEVAEFAFFQBFQMtU5oAgoAoqAIqAIxImAkmmcAOrlioAioAgoAoqAkqnOAUVAEVAEFAFFIE4ElEzjBFAvVwQUAUVAEVAElEx1DigCioAioAgoAnEioGQaJ4B6uSKgCCgCioAioGSqc0ARUAQUAUVAEYgTASXTOAHUyxUBRUARUAQUASVTnQOKgCKgCCgCikCcCCiZxgmgXq4IKAKKgCKgCCiZ6hxQBBQBRUARUATiREDJNE4A9XJFQBFQBBQBRUDJVOeAIqAIKAKKgCIQJwJKpnECqJcrAoqAIqAIKAJKpjoHFAFFQBFQBBSBOBFQMo0TQL1cEVAEFAFFQBFQMtU5oAgoAoqAIqAIxImAkmmcAOrlioAioAgoAoqAkqnOAUVAEVAEFAFFIE4ElEzjBFAvVwQUAUVAEVAElEx1DigCioAioAgoAnEioGQaJ4B6uSKgCCgCioAioGSqc0ARUAQUAUVAEYgTASXTOAHUyxUBRUARUAQUASVTnQOKgCKgCCgCikCcCCiZxgmgXq4IKAKKgCKgCCiZ6hxQBBQBRUARUATiREDJNE4A9XJFQBFQBBQBRUDJVOeAIqAIKAKKgCIQJwJKpnECqJcrAoqAIqAIKAJKpjoHFAFFQBFQBBSBOBFQMo0TQL1cEVAEFAFFQBFQMtU5oAgoAoqAIqAIxImAkmmcAOrlioAioAgoAoqAkqnOAUVAEVAEFAFFIE4ElEzjBFAvVwQUAUVAEVAElEx1DigCioAioAgoAnEioGQaJ4B6uSKgCCgCioAioGSqc0ARUAQUAUVAEYgTASXTOAHUyxUBRUARUAQUASVTnQOKgCKgCCgCikCcCCiZxgmgXq4IKAKKgCKgCCiZ6hxQBBQBRUARUATiREDJNE4A9XJFQBFQBBQBRUDJVOeAIqAIKAKKgCIQJwJKpnECqJcrAoqAIqAIKAJKpjoHFAFFQBFQBBSBOBFQMo0TQL1cEVAEFAFFQBFQMtU5oAgoAoqAIpCyCHQfucfv8XhoYmKChoeHKS0tjao2fWTOuW3Ob5iyI6YdVwQUAUVAEUgaBLoO3+1HZ0Ce6eNEo/29NNrSRZmD/ZS+spYqtt82p/w2pzdLmlHQjigCioAioAikLALt+7/jz8jIoEmfj9IOnqDhwcGgZ8nNy6PSG740p/w2pzdL2ZHTjisCioAioAgkBQKNu77mz87OpvT0dErbd3QakUonq9//zTnltzm9WVKMhHZCEVAEFAFFIGURgFUKIh3v6KTxE41BzzE+Pk6wWHEomabsEGvHFQFFQBFQBGYbgbMH/8PvHxml0T0HnVtlZGbSuM9HIFMcIFQl09keCW1fEVAEFAFFIGURQODR5OQkDR8+TWk9XUygObm5/DwmoeZfdD6VbfiLOfO+ztmNUnbktOOKgCKgCCgCSYNA3/Ef+Ef7+tkyBZFOjI+TJyPDce+io/7iEspds4zK1v3ZnHHcnN0oaUZCO6IIKAKKgCKQsgiATH279juBRyah4qFAru2ZpdR2op2u+8K9c8Zxc3ajlB057bgioAgoAorArCCA/U+74XDWJFy8Y20dQYFHbe2DdPzUALU39ZCvp58yiwuofns9Va2qpPPf9k9zxnFzdqNZGQltVBFQBBQBRSDlEBASRSARu2XHfETdg+Tp7yPf2BhVvuvfpnETiHSob4gOPX2EGnacpL6mDr4W5FlRXUwrludTxeoadu8i2hdBSIUr3jdnHDdnN0q50dYOKwKKgCKgCMwKAmf3fds/fOwMBxCZh0Tl8mfr11LHyQ7qbO6mriMtbHniqN5YTUsyR6m00kvZOTnO5RBq8K+rJ/J4KDc3l/9LX/yWOeO4ObvRrIyINqoIKAKKgCKQUgg07/mmP33fUY68NQ+4ayeGRmnvkX7H6qy7dB0trq+govIiKq4t5tNhcfbtO04Z/b1BQUdZlVVENeVslRYVFdHY2Bj19vbSks23zAnPzclNUmqktbOKgCKgCCgCs4IABBdAhOMtrdTX46NT7T46sy8gvCDu2uUVmbRkeQl/lr15HaXlZPO/s7KyKDMzk3w+H40cbaSx1pagPoJMM+qqWKsXwvcITBocHCSoJVWs/9Csc92s32BWRkQbVQQUAUVAEUgpBH71hT/3t+xvZqvTJM6K6kK2MO2oXHwmKS54UBAk/oPFieow2e19/Px9vX1UWFRI6bWLnXNQQQb/IR8VlupcpMgomabUdNTOKgKKgCKQmgi88NN/8BeVFZG3pXGaixdPJOpF8nQgU+yhpm9Zxx+BFHGAIHHk5OSwpToyMuJYriBQtINzYMGCdPPz89UyTc0po71WBBQBRUARMBEwU2BGnt3NX9nkic9EV9e8tvDSbWxlmpamECtcunD/4m8QKM4BuaaN+aj3yGlupnjTKrVMdToqAoqAIqAIzA8EUMQbZNf7+z85DwTlolAkyp9nZlLpqy9m4u3v7+f/m+TJlWOm9khBouz+HRohamxl63ckN48KN6xQy3R+TCF9CkVAEVAEFAEgAAt14OmdDoGawvRuCCHdxVNTRUO5Wfy1ECn+DfKEKxeEir1U/ndTZ1C6TUZ9DaWXLlIy1emnCCgCioAiMH8QAJmO79rvPNDI8LCra1dOgGWKY2hlDe99Yo9UDlihsl+a2dLjmrOasXktTaalKZnOnymkT6IIKAKKgCIAMp3sG6DJYw1OhRdUfMnMyppW5NsUcGBBhg2rXgJwYoIg+uD1jYYsDo5r0jatYdewpsbo3FMEFAFFQBGYNwhIYW+aIkMoIIn1KSIO9t+SMpN33ip22cIi9R1vZtEGk4jNwuDsEq6sosz6JeT3+6lkzc2znrky6zeYN7NAH0QRUAQUAUUgLgQkCEnyP2Glek63sHUpJCo3EHIVMi1YXscKRz09PeQ9epotTkmfkTqmZjQwyHS0olBFG+IaMb1YEVAEFAFFIOkRsAt9B+2RUrpDtCBOT1kFZdRXsaU5dKiBcoYH+flCBTEh+GjUm0O1W2+dE6NxTm6S9COqHVQEFAFFQBE4Jwg07vqaP+3Fw5zGkl9VQr58L0fnwspEpO54R6eT6jKxYRXl5eXRZEPbNDlBu/M5Wzey6P1cqB/h3kqm52T66E0VAUVAEUhOBI48/UWuMQrZPjk2vPrTc8IVEMFH3iiidkWIAcQKaxQ6u/g30mMikSlkCD11ldx9FbpPznmmvVIEFAFFYF4jAEsROZsgLliBHPDj87F8Hw7Zl5ytCFm7YLioHYk7F38PHz49LRVGBgWu4smpyN+5IlK1TOf1T0IfThFQBBSB2BEYPn2/v7GxkS3Turo68uYVUE93JzU0NJDX66WSkkBFl9l0n4JQxTIVlSNYp6Ojo+TNyKHx/Ye4iLhbnir2Sv3FhVS16SNzYk0LwnN6s9iHVa9QBBQBRUARmEsEQKYtLS00NDRElZWVXBsUUn6IooV1CvEEyAIuWn3TrPKHECosUpAoSqkxwTa00WTnWSdP1YzgnUvFI3tMZhWMuZwAei9FQBFQBBSB+BHAviVaSe/tp5EjJ2lkYJgyqipp6cu3OI0jtSVv+btnlT9MMnU0dxG9eyJQ/9SO4hUixXez5YIOh+6sghH/sGoLioAioAgoAnOJAPZMMweGnAja0ZERgiA9BBJ8eQWUWZJHWYvL50QIAc+N9Jnxky3TondNMgWRZldWMEyzbTGHGgsl07mcpXovRUARUARSAIFT3/sQW6c43Mqi5WzfMqt7pjZETc993e8/0+4adAQizSgv5YCpc0Wk6K+SaQpMbO2iIqAIKAJzicDxb9/MZJqdkzNN7g+fzzWZ4p4sRej303hXD1vNfNRUskWKPdzZDIiKBnsl02hQ0nMUAUVAEVhgCLT+6FY/BOgRNWvr5mZcsJ7RONcEhj5AovBcWqQyLZRMF9gPRB9XEVAEFIFoEGj/9ef9EjWLfVOxUkGscK16l1ZR4Yr3KYdMgalARDOr9BxFQBFQBBYYAice/xd/1ukTTtSsPD6Ly08F/CSDRZgsw6Jkmiwjof1QBBQBRSCJEDi779v+kZ17g3qECFpE9RbU1NJZbxrnfdZc8LGQPCJqRlzDdHSU2/IU5JPHm8v/RopNMriKEwG7kmkiUNQ2FAFFQBGYZwgg4Gdy90Fnv9R8PEj2+dbVs8xgbm6uq9qQkyd6soWGmhppApVfYNVmZHBT0M/NXbOM/z0fCFXJdJ79APRxFAFFQBFIBAIQb5g42TotHUXyO3NW13GJM1inUEqCsEJvby8TLFSSoJY0crTRIVK2Sg0yxd/Zm9exlToXxbsTgUm4NpRMZxthbV8RUATiRsDX/FM/Fmq2aEZGKXPUR5m5uTQ0OU4j/kn+PJy7Me4OLMAG2p+9yz928FjIJxfrFDJ/BQUFTKIDAwOcppKblUXDx87QxNn2aRZpkIU7lSMKQk51QlUyXYA/En1kRSCVEACRDvUMUN+Rk5Q52D/N7Ti2rJ7Gs8dZu3WuCkGnEn4z7Wvnz+7wDw8GCnCHOrIqqyivqoyGszxsoUJDN62nj/NAIUJvu3btdkDI46tX0ETaBJdWm2tx+pli43adkmki0dS2FAFFIKEIIAhmsumsIyWHxReHuVDj78n61ZRTmjNntSsT+pBJ2ljTvbc4KkhuXYS711RHArEilcas5GLr54ZqZ7ygiIpWL2OXb6oGJSmZJulE1m4pAgsdAeQ5jrW2cGqGWDiIJDXJFP9m3djVdSwpNx8CWZJl3CEp6CYlKP1D7qngL+cF6eUaLz7h2jGvQVAStH/TSxedE7H6eLBXMo0HPb1WEVAEZgWBxoc/7cd+m70Iy8KLm9pWUXrtYiXTBI1GJCKV24h1yu5an49ffOwxE28CrhElJbOb5pjic7w4sUDE1H4qPkuFlyQl0wRNPm1GEVAEAtJuM9VJ7Tv+A/9kRxeNHG9gKGVxxr/FIh3s759mDeEDuBgXbVpNmUvepmtaAiZiKDI1ic8hPYtIbWIVMg1FtuG6K4SqZJqAQdUmFAFFILkRmGz7OUfaIpoTVsmkz0fk8cRkTQye+k/enxt57kXWgjXJFIt2XkEBQSc2VECMkmni5shdl233X3vjhmlpLDwm4+N8I4wJDliQOMwybTJOblaq22dmu7ZVi9SZtJxs3kc9FzVKY0FV3+JiQUvPVQQUgSAEUGsSH4y1dVD60Dh5+vsobdOamINIuGYlkvoPHOf2hTTFypGbmi5DfCZC7KgeUnnZJ3U9i3N+vvDTf/A37DlNJ/9wkECocmBfGkcot7tJrhgjBCHJYVqw8rm5x4p/y764kDOuFVEHECm8Hcke6auTL87Jp5crAgsBAZGFs58VMnF9p1oooz+QA4qFsfDSbbz4xaLbChcvFtTxnj6ycxtNQrXJlK0an48mNqzStJgETESM88izu+mPO9rozL5Guv69W8Kmt8Ai7WwdolPtPr47rrGPSy6vp4rqQte9VIydiOjn5uU5FWpApBn1VUlPoOazKpkmYAJqE4rAfEMAiyrEEeBiczvw3UhDm6OOYxLeole9nMl0bGwsKlcviBSSdFDQGRkZobHnXgwQ81Q0qNzfLXhFvst62aakdwOmwhwRMkVff3bPTrrhpq2O1Sik2d8zQn1NHc7jFFaXU0FxDi2vyJxGmgM9/fTog4cJ57zqssWOW9gZUyNSu6CoiCYKCim9uow8WVkxvYwlA7ZKpskwCtoHRSCJEGh67uv+7Iw0Gt1zMEBoNZUsTo7DP+Yj6h508j6l22JVpJeWUc6qGv442vJcCFqC9Bz2XMeGh2l8zyG2NnFv2X8z80ttVyPunfOyTZS3/N26nsU5j0zVI5CpeSzdUENZi/JpSeYoLVlewhYlDtM1i7/lc/xb5APF0oWVimvNdJiR3DzKryohX76XrVePx5OSL0Y6+eKcfHq5IjCfEACR5uTn0Piu/a5pDKGeVaqJCJni72jl4WANDR8+zU27KRyJlersjxqdwB6cp6yCaq77nK5lCZiIrU/d6R8/EXDVivtV8Mf/Te9AuHQYt660tQ/SU7846FipIFpvdQ1l1FUFlXlL9kCjUDDrBEzABNQmFIH5gMAzd9/hX3XxKppsaJtmeYZ6PjPtQRbd7JdtYjdvtOkMUp1ElHMkgAVWiiTx55ZVUFq2hy3XycFhto4nvRmEz4vOu0nXsQRNwI4XvuEffH4vW4h28Fe4FynTWxApYnfHrk7eW33NzdupcttGliGM9sUrQY85K83oJJwVWLVRRSC1ELj1/R/0v3ZVOm1cv3halZBwTyKuWJyDlBZYLjnbt/Al0ZJp466v+TMPnnBk6NAm8klhuZS/7Hwazcl0gldE7F76pOL2iZ1nqBQz/MyugGjCVP6oWKn4v7h0TVUqicYNFZUrPRTX7qL6FXRmwEePf+8Jqt9eT1f//XfnBQ/Ni4dI7HTS1hSBhYXAuz/+t/5DLcP08JWBiMxYDqcc15TMX6xkChcvLGGk1JiELFYu/p+1dSO7ASGijjQJCKJnTgUnRUvYsTzTQj635cVv+TtfOES5w4Oc24tDhDLsvVFb2cgtKleI2Cy9VrDtQvKlBQLUlmy+Zd5w0Lx5kIX8A9BnVwRmggCI7OFf7aN/OrWCvjLxFF28bbHTDAeRnGgkT3EhZSx56XO3+5iu3qx1Kym9MBCsFInoeh//kn+4pZktUkRyilgDrpX9UXyXf8lWJlEQalpaGhMpXIM45oN7cCZjNxvXHPvJHf6c4UCVGHHVmukqtvvWtFxt/WRzb1W+4xejyiWUf14d+f3+eTd2SqazMSu1TUUgyREAke7+zYt00/FVdFX7Q/Tpq86bRqTyAQiVKkqn5Qma1iMvwDG4eFt/dCuLPciiKwuz7TYGmUJKMH1lrUPSJrSRCDvJh2FOu3fk6S+ycH399r+Ztu7v+8HH/LBGYX2CQCGaIUFl5otNKNEGcfGaDyTnitse3xWcv4HHcb7sk5rPq2Q6p9NZb6YInHsEQKR9LX30tnsa6RUZA3SxtyfIKkVuYGZza1BHs89b5dpxU7kGiyZIr2L7bRHXFQjZI3JXrFBpXPZdhVTxt6jmmKQqlup8chPO1sxA6hHydzFWqPnKko+Tk0xo+NvX2kE9+w7x7c39T+mPLWZv9jNciTX7OgST5a1bzvfGMd9ehCJO+tkaYG1XEVAE5h4BUTICmb7qoUy6o+ERuu7Na4I6Mt7cRhMo8GwcocjU7Qmq3//NiOuKpGDYEaNCzrJf59a+pN+AIODyjUVpKVGII2gKbVXX1FJa+ZsiPm+i7hupHU4zQsTz5CRjg/1lkCZIEn8PDg7yXiU+h/CGv62Ha5DiEC+B7c61SVF0eG1JwFB9k+vNLQAl00gjqd8rAopAUiMgZIqgn7/+3SCtnjhGN22qcPrMZHbk5PRnqK+ZlpwfqrRWNGQKyzStpyuYxKfE0yUtQxZ4NwlBdj0uLiHv0ipO8p8rwQaQ6NKlS+nMM7vJ6xulklddkhRkipcT4AV95NGRUcY1e0q9Cn/j33nePBocGqS+3j7KHw9EXssRLg3Gzic1g87ClV0zq/5gTCFa788KFHcHwatlmtRLhXZOEVAEQiEgRDre0UlIzP/Kk6N0pnOU7npL4Utk6mKV4kvfkkrKLw5Ed8qBvTX+biolRj6Phkyb7r2FF39zj1TaEhIV3VdpV/Rf3eTscM7N9/9iVi1EpI2k9/ZTZlsX9ff2ctAUyBTHubJOgaNpSbrleIZSKjLHMlRuKM6RICRJVzL3Qt3I1FSr4jHOyOASeSj0LtbpfAwgm9XJp8uaIqAIJAcC2DdDBOXE0DBNHDjGVsndPUvoyQN99JWVbbS4Io/c9kql957VdWEDkEwrJ1oybT4VsExBkjZByn0hYScHtF/lKK30OpYyFujxnKxZTbMAfr7uXpo81hAUNFX66ospIzN7zslU3OTmnqUtoAGswhGpWTbNTffYbs+MyjXTZEwiFivWdAWDSMerFrHmsul1QP+GVta4BkQlx68mtl4omcaGl56tCKQcAiee/Rc/9ssyB4aIGluZDO5srqT9pwbo2kNP0lVvXkM5+bnu7t2pp5U9U9PlagYGyWKMhfPsWBqdd+3fh1xbtr77Vn9dbye9vqCbBdJXLM+nvKxJKi4vCSthaBOH6Pf61tXTbIg37Hvic+zSLSoqorMvHAzaWxQcclbUUtGK+jkjU+SBepq7pilUhQoSsvc33Sav2761WJSiRoW/EQAWqjg7exPGx50XLrM/0HaG+xmWqdsh1mqqu32VTFNuadQOKwKxIQD35MTJVpo4286LHSzSh3sq6b2Pf5ergshC6LpXikLQPf3Us2S5c9NQ7lackFlcQBXVxZS/tCSsss0b/t+3/M1j2fTDuj1U7J9wXIkgyMaJPGr2+6loYITWFgciP22rSAgA5E015QkTRseLR3t7B+V3DVG+b5QJhO9v7C8y0UyJ8KPKSfmFG/mcuXD1HnjkC/6S/o5p/REL1BRHsAnOnjXiprcLrttthYvmNdt0cxUjgpexsfbHzesy6msoo7w05fdQlUxjW5f0bEUg5RBA4e2xnXt5AQZRvX13Nd2250csOA7LUA63WpTyXSh367JVi7ld02UIxaJoxBS++r07/fc2lTOhlmWk08mRLPp823ICyV6S1UwnqZT/vSRrlLZ5u+kti9qY4OTAiwHKvaF8W/rit8S9lt194zX+q//qGko7doh6OrrYWnfTqMWzItoYQVA48pdWU9aqWmpqbJgVC9mccHddtt2Pot0gTRTdxv9B+KECgdwIzkxnQtuiXOTmdYhGc9ftB+G87EyJeCByGEf6sdNO4XfRXc4oKaayDX8R9/id6x9myj/AuQZQ768IJDsCKKuFvT6xsN7zx3wqa3icblhRyzUo5SgszpyWXyrf5W0OiDrYEaDymUmmcOtVXvbJiGsLAqLuP5xJ3989wYQJ4ryl4EV6dd6AU7oL1tORPqLf9hfR3ccL6NqqXnp/aSMVFxdT5oolVFFRQbnLbox4r0hj5O/4b/+fHnmaPI2NhBcEU3TfTBkRAkPwkRys3FRTSQXLqmc9qnjHZ9/pf/rxE07RbvTBlvmL9Kw8ZlOR0/i3/cJgun3NSF4517zeFnGw752zdSORx+PkliLwCGk7AwMDfCpK76GNVK0UYz5v3JMwmoHTcxQBReDcIQC1ISEE7JU+PbaEbt7142n5pSIhaPcUkbzlSyunRe2GeiJYHNGWRPM1/9S/v81Hv3++ka4ZP8pNCjmYATBY/McLiugPE1X0mWc89GeX5NNfXkAJyTEFkfZ0d3K6y5M/P0DvfM8F1NPZ6Sr27hvxcVSzuEgR1dve1EcebzatvOYyuvT6f6AXDzfNyroqhbt/89sG9ihsu6DUGYJwpGYLK9jRtuLKxgsEXhZE5F4al73xSMQp58v98MKRvnktVxACgSL/Ff/G/j3+rt1666zgdK5+afPqYc4ViHpfRSCZEUBOJ/IM3/5gQHEIQUdw25pavI610d45TbBBrFI+x9o7lOe2Iz+jieiVa0Go3Y1ngiJl7YXZu3EtUb6XLareET/dcyiXvvy+mxOyfoFMzzY1Uufvd9CjDx6md37o5XT6aBshYhjuXAl0MsmGrbSpfdOOM63U1+PjotfNy1bQm97+T9TS0ZOQvgkOKI020tDm7D2icLcU2rbnnukliBQwxM+RkRFUrFuezXTf20Rq5xi7BR9hPzuzfgkTKA6Q6WwEiiXLby+hA54sD6X9UAQUgZcQgEVz9I9Hea/0M52/pUu2lYSNnMXCODIwzA1k5mSypeIWSWtibEeExkKmaAdRqvi/Z3iUsgd9NN55lnM5xa2atmXdrFkyIPPOJ/7I+6RP7+iijasLiF3eOZnO3qjIGorlZpL9tV/+pQPFd+64kfb3jNLXvvvzsBYqdHIh5Qe358DAIHk8AZUiHNgDzsvLYzEKlJzLaOnmSGLzRQaE+cj9++iya9ZxWpO8DKF/OMxSaUKYbr8Jt5zQSHmrkX5b8pIxuXIZizTMBxdupGfG90qm0aCk5ygC5xgBkA3yRKVqSrxpBLyPOjoVFBImbcFtzyycWo5YNRkXrI8rOpNTQIZHKS8nl3IryxMSYOQ2hMOn7/f3HzhBQ02NHMgjhHrF5Usdl6cpWmASFQjtS0+coOLSPLrj1efRH3a304e/+zA9/vNP0M8e3kX/8K8/o3/66xvoA+++lHw+HxUWFjJ5QtIPR05aOk30D9DIkZM0kJlNZXVLqM+TxqS6aNEiys/Pp+64cxcpAAAgAElEQVQXj3Df3Fysbe2D9NQvDgYRqgQTCbmGc83abvRo5QEj/RTg5s9duXReBBVFelbzeyXTWNDScxWBBCAgSkSPnvTQ7xqI9rT56co6ok9sm+RFF+4wWAcFBQVsoUCDtqenhy0W/IcjXjJFG4jyhXU02NZBYwePuT6ZqXIkJ4Ry9cr3vJiuWRZ3PwdP/affm1cwaykncO8ODfbTyd/v4PqdxaWBPcj7vv57zr0VqzxUEM7Oo4N03RfupZ9+5K102SXVHN37dw88Ry/btole88o6+sH9T9MT/7eX7vv2R9jKzEIgTtNZlvuDFKEoR5m5oCO5eZRfVUK5ZRU0vj8gPi8VXCIR6tKlxWHzdENN3XDqR5FenMw24dbNqyqjvM2pH5k7k5+5kulMUNNrFIEZIAArqLu72xEdB3Gi4DUI8jU/SaffvZOYNNlqyclxRMoRrAFh+sy+HvLUVfLniSBT3EeUfUKRqa2LG4lI0SaugWUqRzx9nWz7uT8RaS/2cIFI8ZmQaUZ3jxNk9cBP9nGuLAJ8JO0E6lCffvQgvWvretq6KuBWxfHLP/6Jvvn7Nnri8zfy3w/87++oLb+e/uLmK3lsP//Fh+i6N6ymmppqKm5odQKXTJKESx3ELekuEgDkFvgjaS04Vw4EQCHCF6lOcOHbso/hpqqdJhPrtMaLwOiSeiqoLuAXhoVcxUfJNNbZo+cvCAQgdCDutswlb4vrd9K+/zt+WJk4+vv7nYhG/C2pAiDTn7/JQ5n+QLUWECw0dH1dg4RSZRIE49+4mi1Xt5qUMxmYvuM/8I+c7Qppmc6kTSbU+hruOwKfKl7/qRnjBys+HjJ2679JpHC5tu/cz5Ypgo0QsPP8i4jQ7eFoZ6ntCZfqhXfcS5vWVHOT37/5SoIliOMzj+yhZ3YfpZdvWcX/v+evr6Zlr7iQvQs9DT1UMDnCgUPsbTBSahAxLKToZnW6ReFKEJRJphJAZJLqqy5bPKOUGRMvW9BevjNFHSY3ruboXHg4FsreaKjfxIwn+Ux/ZHqdIpDMCPBencfDeXBYJCorK1l7FUesCjcSZFJTU8MEiNJXaBsLOBYqyNQVFBZT59l2uv1JD72yqJfeUDLIbkAhUMFKLMSMzWvpw39zN21cvxx7cnH/fuFKDefmddN7jXX84P6bKaHCmp9JHmkoEhYixTN0tLeyJ8B79LQTmQuC6+mb4L1IRPXikKjWD97zNH146wbqHj9Jn33oOL3iglV05/WbmIQ/et/TdPhUC/30w5ezlZlVuYSDhyAyAbITUjZVh2DtwoqUgB3OV0XQFyriWMUD+AUlMzOkOIM5Jn/c0cZax697bW3EoYomKtd29QqZ9q+optLSUiXSKZTj/jFGHC09QRFIAQTgThxu7SDvkipWssFRUlJC2LPD0d/XQydOnKCRkVHKz8/jRUQiLuF2FQKWWpG4BkQ57hulsQ5UGekhf3Ehu28lYR0BJjhGW9vpO7sC6QM3FzeHRauvZAnd8vkf0s9+8DcJcfWipFi2byKkZZoIMsXi619USivf/qWY15uZkCl7FVq6KXvZEiosL+UxOHbsOHm9ubSsto7HEukaGLe2tjbyHmtkApOcUUTyIqoXLlPWLJ5SGvrNjp30WEM6E+gnH3qRybOja4Dee8Mr6LZLVtI7v/preseWPLrygi1BohM8f3p7eVxNy9SU8TNzM4VITQnFcBas24QJlzoT7c9RSN6WG8TnqCk7WhGoNjSf012ixQrnxTy5Y2lcz1UEkh0B7Bk++NkH6XW3vY5yTzVSzup66kubJETOwnIUMm1pbuJAoLKyMn4kLMZChuYzglQ5Sf1UK/X29ZGnv8+RT4OgNw47ihaL5vNUSE+0F9Inl7ROg8ys/IGgF0SMwir62W+ei/v3G2rP1G2vNFqNVjyA6SIU12TB8rqYLVS4ofGCEq2rt/fxL/mRViNHxvq1NOr3sQWKl6PSsgr2BGC/Gi82vhPNTtoJLMXBsXQqLvRQZ+sQ7T3ST3CX4pB9zPNvvZfKS/LpllcupjdcfBHB/fvd5xvotpfX8LX490ev3uhYpIIj3MdoQyxTtCmkiXPsHFbBT1Jd3MjUdgObE0cifZFPvGm1N2IRAbffqVvaDPqP38hw1kuqRgvdvSvYxf1jTPbFUvunCNgIYIGGqxVu3L6+PvrVFx6lyz/4avK2n+ZTvdU1RIvyKD0vlzxZWY4liQoiaemBwA9YNyBOHAg0QcoKLB063UEjbYHqGHijt8tcYQFEUIu48iTIBKkRV+9cST/Z0kQ1nkDqhBwg0EePNdCfX1jL+3RI30AwzP/tOhqXOADyK+HCbjt4kOubmodtlZiBKtFEeMoLgIgeCBGjQHT5+X8Z1bojBa+zFpdz19z0fjGWQ2danGo4OM90m4LEYBV719ZSeXk5u+xHhgeJA8Gm8jdxDpSNcMASleooyOOEDq6pyAR3Lg5YpxIwJLjh75a0IirIGGHxfhx2fi5/5vOF/Vws4UiKQ0ESji6CGvge+7/QXDbzUSOtCHbKjKkBnLFxPU16Jrn/mO/Y849GhznSPefD91FN6vnwoPoMioAgAJcuXK2weECqj/3rY/SOT1xDI0dOOGkIZhTn+KJiXoxhlcJ1K2SKNnp7+6h0aIItUJNAsThLhGYQSRlRmLLYyqL57LiXPt+0lv5n+S7XwfrcowfokcdfoM9ev8Kxii68494Z/YYRFAXLzD86wSkYtivPJAJzcTetU5xjS9CZ0b5u+q9wD+58/jRVraqk1dtWsxVfuOJ9056h5093+UeON7A7seC8et53xHhhH1L0XHEtvAVZh085eMGdiuhYcc/iC6S8FF6y1SEwXNP5wiFK6+50FI5gleKQPUw81y8eOU5XXr7EiY7F8+w+OUr/8MBj9Ku/fZNTyUYqtUCqcUv2WXp96bizvykdC2fp2zjZgx/K1W5/Li885gsM3MoYW7h93VSv5F5mUJHT56m5KsL+uedvYitf+ruQI3fdfqAz+iHqsqwIpDICsMhgVYqVec9f/Qe94/+9g0aee5Fdb+YhlUHwGVyGONKyPTTZ0UVnG1p4QTZdcKIeZBKpkJHbImWXzBLt3M7OQbprcyNtzxjiy8QahPvuzt/t5/26T11xEb3tWw/E/Btu//Xn/agtGWk/1F7kJYjGzIu0Iz7t70yrhgna5yNY2puu2EhltWW8MEsb2IOGtTN4+gyBSMWCy7/ofEqf0nNFmhA8CuIVwDjgXDlMq49xmwr+yZxK1cG1Z3cd5HJ0IF2Qp5luYlqDCOTBgRxS6Tv+f/U//zeTqWmho6zdjqFFdHftkaBzbTINV91F+uv223LLBQ01frY1LC88tmKSEKjcT+ai7T5G7mvh8ipKL8xnTV18HyuRzkZUdrKtQTH/EJPtAbQ/ikCsCMA1iEU1JzeQLwgyvfHOG6n3Dzv4b3HBmkSKz+3keXOBC1VPEteJKo3pKjU/t/sPQi33pvPifFPFSSZU5DPiwD4dDhASLKRYRdVFLN1tkQ+Ho+k6Fde0abEKsZj7u0xARsFoOQckteH151PV2ipHtxUkij3o/v3Hqf90g0NUsBhL1q52gl1EtALuRaRj+Fo7HOJlMsoMVMGRVCL5N/arc8pKaORoIxepNoN7cI5JJELAsHIfum+3E9Ur+MDNLhYsPkPpuI80rqH/qHqW6koCngs3S9/EyKz0EilK18Y00nw3zzeJEQL5OCTK1yZTt+oznDO8eS1NpqUxZrDqZ5KWhXkHIp7P+6tKppFmpn4/7xDADxsBKCjjBUIFmV56y6WU2zHAKSnYQzMtRlnsxBXIhDuVZI9/S9UNuU5cxDZhuZFQJHBFsq6rZ4A+cNn51NjwPP3X7kH6ylsvohWXbaaxAm9MC5RJpqZVKaTj1h87dUPOMUUFbCvJLjxt3uupp5toxfJ8Wvu2K510IbjPh5pbqPuFvUFdwHWesgpHUcn8EoQ61tYxbb/XJlX8vej8jTSemUVnn3qa90dlbxTEiMMkR/Ml6sc/3BXk6pW2xcK097rN2qDhRObRTqh9ZXPe2Pur4eaLbWHLi4w5FkKokEuUeRruRRB73B5vLpNorNao2VcI9Y970tmjgHGLNqAs0u8jmb5XMk2m0dC+zAkConOLgBQc991+H134gQvJ6/VyzqFpSYo6Dc4TgrUXH9Oy4MXWpQqHaZW6uexCPTjOhZD6Ix9/AyE1A0SKXMd/37mPfvQfH52RGlLTvbew+g8TqIvlaPbF/N7eLxUCxufyQhHKjWneC5Yp6qhuvOmN7DbEXiiOgQMnaay12Sl4Le3j/7KoI9ALB/ZL5Tr5e2LX/pAFsyEiQY2t/KLE7eUEiqLjBQnEir1Fia41JRRB/DhQYUdeKvC3bAdcdXQj12C9smgkaAjd5oA9xranwhwTmUf2GIWaJ/aYmdfbUbk7dnVyUNL1793iqvkrbUEWMm/dcg6wq9r0kRlzhdTTTV9Zy67i+UikwGzGAEUzqHqOIpCMCCAdRHI90b/ffuW39NrbX8tuRqRKIJjIzPUzFyZ5HjPa1SZH+dt0JUpAUqyFnNHGB777eypbVMD7pA/d9joWFcC+6b/+83tmlDBvkqks1iYZ8vMa7lLzecxC0pH27NxwQ1tYzGGZ1l93mZOfi/HIOnjCmS52JKvo/YJAhaikTiYsHVg8Q4caKGc4EAltWsKwNIcys5moxSplAp7KH5XcT3HN2sIKKMt2w01bnbQWIdKbG1ZTHXXSbSWBACjTmxHuhcl+QbFxst20dvHuUL8pt1QWk6BNt3zzqS6WIAwX5QvX+HhOVlwWKSKyESkO4Y6Muqp5HfmrZJqMq732aVYRwJ5pa2srdXV1U05ONj3//efppq/+Gd8TrkZE9ZpqNNIZiRS1i0O7FVTmBR3auyMjvICLWzhSuoP54HZ+6drySbrrmUaWrLvzvVfT+W/cQn/7dA7d++GbYvodSwCSeS+bGM2XBdMic0vgRzuRXJrmvWCZgkxrXrmZF2uud3m6gyX33Kx8h9xrKunshI89CNjzloNF5LOyaLJvgDynA2lJUtzbtDLFpWu66IVIbasUzymY/Pg7zzCZyt9NA0P0mc4tfJ+vlTwfRKKRJi7vO05p8YZ6sbIDgMKRpNv9zOvtFzvJl8V4IZdWNH1Rdg71WOWIR7UKbXAxh4kJGt9ziH8HOVs3zvsqMjH9CCNNFP1eEUgFBA4+9c9+1I9EEj8WYog23PC5G7jrSL3o3XuMk+7thdZ8yw8ioqkUAnvRM2tLRoqcNdsz976w8EIMADUr4ZIEmV61spbF1uG6HF60mOo2fiCm3zH2r0b3HAwaqnD9M/dM7ZqaaAQWmey/RePCFjKtWF1DmSV5lFFSTGkHAy8w4YT0hSQ4D7gm4KJHqTJYtcgbXbx4MXU/+QzjZL7w4DwU8MYhRGrm+kqwkpn7K9YgroGrN2tRPl26pYLbeO/R5bTN2x2kVhXNc0v/+eXASpEK97uJlUzlfLSJfW25lxlpbUYiI0J89+6A0AWCk+AFqLnuczHNKbP/UhVpsqGNg73QXvaq6pj29lNhHbH7OGPAUvFhtc+KAOTzoJOLBaauPqBIhACk6z9zPeecgkxRrHnp0iWU3d7Hi4G5COF8sTbxb+y32QujGSUpRCNBLVLwWiwEN/IQMoU79wN3P8ZW6PefeoFFGq69/Hz69FXncb9hPaTXLo55DyoayxTt2wRhu37xsiBuU9lzNBfvULNN9kxNS8i2SE1ytl9ccK7nvJWUlpPNBQGwp4cCAkitwRjmnh2gPG8eZWR4WIWqr7ePxltanZJq0p5b0JREbOP+EmCFF5rHHm+mt759Aw1kZNENB9fQQ9U7ot4ntvsf7lcYDSlH+hXb42SSt2m1moSKc5CLeum7NtPWD313xryA/GW43f0joyQvbNjvxljN171SGY8ZgxZpQPV7RSAZEYCwO9yKsGawR4r/vn/b95lMsSBjYUbKBRbmnhePUm9DO+VlTTqkaRKrW6K7PDMiUGF1eQryORoyvbuPBg4dcyI4TWvODScsev/8v0foitJSdole8+WH6bkvv8vJcZRrYlEUwjUIBnErtxbOMjX3H9GG5C3i36Y6ULjgI/MZhUyXrQpI9cl1pnSeKZohdUXNNiQ4BlGmeJnBAt7RcZYWL66gRSUByUcoHZ09e9bxNJgEbee/uo2BGZ0NVy+E77/TUU4dQ5N0e0VTVNZluEhZ+56mR8J8QbPxj6YMnrRtB43J1oPs7wqhxuvWxf3EIoV7d/jYGXbb48jZHnCJK5km44qofVIEZoCAFIOGhKAsULBs/vtz/01Xf/Jqjg7FoozPkDozfqKFg1ZM0jBva1us+A6fiXydyK1JxOrkCweCrD1zT9S2EvD3XU8fo57OQTpysoUF1JFjKoIB0o9YFkE39660E40b2nZTmoE69j5fuOFxI1P7fMFDIqtNcgARQuXHe9H5rEiFmqRdXV1cmQcVepDuhM/Mcc5JS6cRdju+NJ5yDzuNhwl+fDwoMviXvzxG2Ff8x6xLndzfWLCLNF1DRfaa10VrtZoE7hZYZqbb4PucFbVUfNFtcRlWnEc65da1nxVk+j8vDNAHbozvHpEwPNffxwXgue683l8RiBaBb1x7pf8dX3y7czoIDges1J9/6kG64vYrqKiokIkUViu+9+w76pCus3C6pL2YCz0sUlpWztYtiFnqlYKcBw+e4mhT06VpBi+ZFgfOgWWE6iRnu/vphx+5gol0zfIquuud24Ie++Ln19Dpr38s5G8ZCx3cbhMHjoXck4yFTMVqst2J0e4D2m5e+0UiHEmZpLPoVYESafAmwELFAU8DxhDuemAueY1c+q53kEaf383ngYzF9R5KYMHcQ0WtUAjf+y9cQQ+NrqHvLNk/zQ0ebi7az2iStXldOAxjJdNQIgxineL7WD0b9jOKWxe1d219Z5yLl73TZeW0deuH5j3XzPsHjHax1fPmLwL4wf/x/meo8+RZuuoTV/FiyxGkRGyNPvjph5hMy8vLOCoUrkEsvrkTfhraeygImFAi5FjoBlZUc6UZLOioOiOEjQZAquMnYekGok1t8gpFKGLxYd/uxGAObVr6UhQr2ulJ89AnzqylvS3jroR6dt+3/ZNNZ537hhrlaMjUvjYWa9S8Vsi0orqQXaVuzy7EIRKGdlQq6oWWbFnDpImxhFte8AbWyEeVMca98R3+lhcaGQMQphQkgIavnR7DGE8V8YYa0kXveyV9vm05fbNij6MBHE3qivkChfPtLYJoX0Si+ZWapBtqjCARWLR6WdRFB9zui98VMPUMj7qW8EOAXEZ5Kb3+C/tp53/+27znmnn/gNFMPj1nfiMgezk7HnyOTjx7giqqi6nmwnqqPj+guYo80zd9+k1syYAEufrL1DG+a79jzZlWkemGxKlw7RZuWMGkKYdYpVjI+d8ubjC0I3uQsJZwiOWAf6PqB47fdXY67UoAknzwxlMXUHHzEfrmNYVUsSoQcSpHKNebPeIzIdOZzhrTMjX3A8Uyt4OR7P1DvNCATCEoYL6w4N8gVZTNQw1TRPjKHji8DXhByh4aYfEGX14B72nnllVQhm+MBlvOOuXy0CdbHQhE+/BDB+iFDdtZ6vHtdNiJDLbzVMPhYr4UMKHHENXr1q7MSXwXTc1T7DUXVJZQenmJa4GBaMcUdWbhDYDQhuyNyrWwRtMWF9MvDvrmvWvXxEvJNNrZo+elJAIQaJCO4y0a+2ht+9qo8fkT1N7UQ9Ubq6lpbxO9+XPXB4kBwLpkUYApAnRz05mA5KyuIykVhs+xsGMPDwesVRyiCxtuUYTr7cUzPo7efdfW9fSjnfuppDhQRBwHApKgxmMe7/ljPvUPjdKv/3590OdmRGW0gxfKQravh8VoFgWIFBRjvoiEiubFPex23CKKkS+KoKSsbZt5zJBzKnvd+Bu4w+NgunlFLQkvShgPtIvz8P/yikp+vL6OTho9HRDtwCGR1yCp8tVraf/jO+itnS+n367YGZQ3bL+ImAQnrla3/fVox8TELlwwmF00gcdocSB3FIFwGXleWrQ6tpxku4+IhuciEdDqPdHiEKkQKKJ2sT/6dw+epJYHvrag+GVBPWy0k1fPmx8IwA0liw8WUSwCWEDF/YfF9uyjO2nHrg62Vl/xoVfzg+N7WXDh8i1t7gwSLneLuhSFHlwv1ine3KWIOO492tfvpAuYCJtWrr0gmgu15Gci59Q8sFC//f8K6BUZA/Sx966jwqpCTk3wt/VEdO9KO7FEjKJPsp8o15s6vW6zx9ShRd4m5ATt1Bgh01D5kPge92YybW4lT3Eh38p7wRauP7uoZin/jTHD82DfGkSLcQbJihWL/GKMC+YCxkUKwLe2nGESxjZAVv9QUDUaPO83zhTRkwf66HsXnJ2m3Sx9t4k0lJUd7f6nm+UZap9dcAeJTq5cxukociQiklbcusAIFn464gLycomm6vouhCCjcCujkun84A19CguBrsN3+yX/EAtpYWEhuwBxIBdx+PDpIPcUcuwKqwNCAOZRu62O1iwv5pJdZuqG7Z7DopkxVebLWdSmciB7enr4/iD0vqnKNPZ9hDRFSUhqUqJazOLyjVwcHFG9nb0D9P2br2QRBzlAsl/qq6a63k66uPcIq/XM9IhkmYZyB4fbP7WjliORKdoSlSBPV8DNTRWljkuUCebISecRs89bxf9G31D/NL26jBd43qceH3dcvRIQBpIVS7V4UanTDgq+wx08cbKVxxuHKe7wi1Y/ffuFNPrJK/qdlCC5r5Cp5CCLaIQIUYTaM40kLxmqAgyey7txLWUP+mi4pfmlKjk1lbxPmUgSRVvYKjELC0iOM75bqJao/RtTMp3pqqPXJTUCsk8qdS/HB4c4NQJVYWxXohDE6aNttPyi9awhisXqzP4z1HK0lbZeuY4DLNzcdyYI0DLNKC7k87AowyrCwi1EkznpDxtRK22ZxIQIXujxXn/Xb+if3noltXXspV29hY5wA66BJfLW/02jsobH6YYVtdPcwNEMlFibbpGtzsvB1MuIm1KRTRZu95TngjavbZnKPiWuc/JYTzQ6zcAKzVjyknt79MBR/g6f59RWs6UMt6xJgNDjxYG9UTlANHipkSLv+BwkCnIVOUI3DKRi0GuPb6UHSp8JaVWbLllxhYvCkpmHGw1eJoZulmzBtgu5ti4s8fzuYZr0ZrCaVNmGv0jYuo7f0eNf/w2tetV5VFXpdSJ2JUr3jXfu524uNJeu2/xOGOjR/GD1HEVgrhDAIgAizcnJYfceZObC1YWUxU0sTCyubYfbmExffsNFLIAvkbihrDB5W8f9YBXj/o6U2+goZQ4McfALjlB7jKbLF1aL5JXi/1I5xiZTXAPRde8zz9DHLxwPWuijxTtSAJKQLdqLlUylbSFJBFVBiMK0rm2ycF5cDEIVC5Txm7JepZQayFT0eO3gMNv6g0u+pG4pUVE+DR465dQ3Rbu2x0H6IfrKnzleQWUdHXT7q15yoZrYmXMj1OeRSDLUi4jdt8JLAylSiGjGgRe3RNcLRcxBy6EWevx7T9B1b17jdA1zfSeV0c3fO6BEOoWKkmm0q42el1IIOGosiLSdkjYLt09l7tPBwkSpqMa9jUym2978Mn72SJGxQsQivA4LCBaqBCKhqklGf68jQxdOek/6+rlHD7CwPQ6QKcqx2W5efIcUmat3rqTb9vyILrm8fkaEGmqAzT1SO+LWJgY3QpJzhGh+9/gZ2rKlLIhMhSDdrodViD1Sk0zD9RXf2TVp5XwhOPwt+7xmW25kavZJcH6oZpfTf5s0pQ0ZQ9nnNaUnw73Ymf0Jd17exRc6L4t4+Ys3uMjGFHuk+AzuXQibmGOG38jO7lwlUwM0JdOUogjtbCwI4K0aqS4oIC0WYaRAGV44UZGkJhDh+cBXHqO33n4lR0NO9A+4JqabfWLrtLqMPFPpNVJ3M6Ole5pla15nytvZBaEhRF5c6OHTD3d6aE3pRNCenbSDFJn3Pv7duPZMbXzFVSnkFIp4IpED8hoLiwo5UOinX/gl69zikDzPSOPqFsXqRryhgrnkOeQFxtwbNoOjmNR9Pu5OKA/EJ/cXTrNOpf+i2GRGO+Oe2AM2yTRU23J9qMCloLk29dInUcuJtErxMoqXwLSJNMo91UjH9zfSqXafU9dV4gOW/uVTNPq7HyqPaD3TSD9h/T6VEUAYP9e+NEL45XkiBdrIeQhMkoAeuAftnDo3fNA2C7FnZtDk4DD1nWphi9S0WOQ6IVGnX1MiBrKoizvzUEc6ByE98vgLVF6SP806BeFe33gBW6YzCUAyrSv732beq+QyCpGJaxspR9gjFtk+r2+Ua4gCLzkHFg7c37+681f0xr+6gsulhdqjFU+B3Me0KNEfsVZ9SyqpuDyQ/mG/hNhjI23Ii4Eb9iaJupE1PmucyKOPPjHmBCLZxGjuP8t3odqSPtr78ZHc7rgOuKJ6jljAiSJTUTXCHvLksQbGFfPrmf9roquurqWC5XV8X4ynkulLs0zfKFKZLbTvYRE48vQX/VxV5GgTpXV3OqXColl43ch0pnCHcy/bC7GcK8o/IBUJPkLOKQKMcEDEwRRveKShl+45WkbfWtk2IxevqU9rWnHh5A5hvUvkqKk+ZOIEFztSNMT1DWsHLkMUY/ceb5q2/8qkIpG69TXclJv0n5CpGYAkFV/ciEtwlfZBwjhMEX2T0OwUJXvsIeH4wcw/0E2bKoIsWHN/2IlIxgtSBHEGO2rXVFUy2zSfTbYVJBWrZM3Nca/niILn34eh1iXPjqjxM/saKbO4wEkle9c3T9MT3/1i3Ped6W8rma5TEJJpNLQvCUVA9k3NNJhoLYVEkmmoPbVQD2sTrB3RW1NEdPsDf2K9Xjnu7llC+353iD53RRrX8oz1CGcJmXumcMt6aqpoPP+l/EIs5gh+gdWJtCP8W8jDVCgSQoCFfGQAACAASURBVP2vv/svlnX0Do9xLqcZ7SokKf03LU/zmczqJzbBuLmOmazM6ODVdREJzg1DIeVDPel00/FVhL3T5XUB1SnTypYUGbMQudmeSa6hXOSmNY5r3bYoZH8f38ebS9p3/AdMpOHERRjrzExqySyk7JxsuuK+NrrglZfTLz963YLnkgUPQKyLjp6fOgjIWzarEU3llc4lmZppEqFQg/tsYmg06GvsTeGQ9BEEIXX1DHA90198/Dom0o+/6TLW6cVC/ORTbfTr/kX07PKX0Zv7XwyKNI12tCK5FeFSzF62hDK8WZxGYure4h6Z/sCe7mQGUjw9gVSTKRlFfC7Sivj80S8+Sm/8+zdSut9PA396ga8T+T78e7y5jSZ6AipEOMy0GPRTooJN+TzTbW+Sv7lHOrjnwEttGmRq78eGirS2X3LuOZhFj5zx02/eFJCfNMnUnmfh5p0ZqGQHpUWKCDbzPeMhU3bt+v1BpdPCzR1UgtnRMKEBSAZISqbRrjZ6XsohYEb02jUWo30Y7JkiOtY8hOzc2oBEoa+nP9rmWSiioDhn2vkg0sLiTMfKFPGGrauC1Y/kQvTzUJWXHq24nv544eGo7y8nhiNTLPbZ2zaz6AVI1CZSJtGGNm6q4LwAVlIbFm52OSRlCFrIIFNYsnDBm/vJTKaS9jI0xJciv9Tsn10j1I1w7NJjaAdWb47RpvQrVACSDaJb0BDcvV+ZeMo1tzfafXnzPuaWgP1vxsLFXZyzdSOLVMyUTFte/Jaf86FdXLtuGKAPINNb7zlBT41Uha1YFPNETOELlExTePC06+ERQDSvvfBHSm+xWwRJLd0Q2LuTA0QX6jAJ0I2owu2fRhpPLPrI0fzZ8Qa2Uv/9z68jIVcJQNp+5IfTSrRFapcXaUQwh8h/hfVTdv46p0KLW3ti+cPtSN2DgbaqFrFAginjWFlZSffdfh/vmWIBp4EhFsQwg3Yk+EjUh2DxyfemXm64fUi0IXutspdqRkyLHKKZQoOxcSNht+cVvLb9qZ4+0/lbetVli3lP3u0ebilQ5jOaAV52Tqx4N8Lt4Up1lpmSKQL18NJjFnVwe2bzZQJkiuCjt3zgQ3T/u1+hPKLRvNEsM3pOqiIweOo/mUyhkYuFt7i4mPM+I+0Jmc9rRvPOFAc7EjWS6868D4I+LtxUxEFIOFDPFEFI+MxeeMNZSaEWR+BiKvW4nVewrJa8a5eztYkF1ayMw+cD4517gy7FMxZsWEsT+bmOyxfRvjge/OyDXIxdao2OPLvbNQ3FJNhQ2IfquxCjqYxk53+iTZPUQHrRkim/LIyP031HvfS9oTracdEJ1+pC8qJiu47tFJpwKVuRXsBApiiyMNMAJGyHIH3MrR6pibvM29yqJfRga+aCFLMPtwboG8VMV0i9LmUQkFB/uCkRIMN5ec1dQSLwoVxyiSBTWbRBfnKfUBGaNqhw725duZHzTE3yhCV6/NRAkHsR1WOOZy+lrxXucizWSINk7i+G2ivMX7uSMivLXfdK0b6tcywEgv9zMNDyGvJke9hNjD1TRPOi5J0cQqZ2rq1JRG4uVvM+blJ90r5NRuYeZShpSSbLqXxTsx2+p1Eg/uyEn968bwNbp697bSDS2twrt1+k7D7JHnA0LzVuY8kRvZvX0tjEBC3ZfMuM1nP8PiZ3H3QNcLLJlLWPaxfP2KUcaT6m8vczAj+VH1j7vjARwIKBPTocTjWRKYlA0wKyF95Ekqm46mxrSBbocCOz8+igI3Z/6GQr55rCSr3rnQFJORxS1/TdA/udhT1cm9FYfkJYOStqyV9S5LpfCjIMd0Cwwbu2ll2+cCcimtcmUzfCinWm2q7TUARskrAbacr3bmQqxQ7wYgM1pPec3EyvPPUMbRxrpSsuX+rq5nXT5jUJHa5mtGemJEUzJzB+nM+ck82lBeu3/82M1vPWp+70R7JKuT9xWsCxjmeqnT8j8FPtIbW/igAQEBEHqeCC4tF9+45TznBgj8/tMMnUtjgi1fDkhXp8nJs1i01LRZhoalzCAr3wjnupqryYrr38fLpqZS1trAm2Uk0yXfnMt+n1pYtd5fpmOgtk4RdhdfxtprxEIlOc762uYYsGeaZSjF36E+r6cGRokq/kZAZF7vb3O3nFbuNkBjGJa1cq9pjCFHIfGT9xH+Nej/Xm0I8O59BbWp9nMQN5WTK9D2bksVi0YoGbFq6QZySXrvTHJFJ8NtP9Ulzb+qNb/cBIco1dtZfrayi9dFHCtX9nOieT8Tol02QcFe3TrCGAyEW4G7F/hz3Ayc5uGpkSCXALaImXTM3FTwJNTDKNVIIL10tqzOFTLUG4lBbl01+95iLHpQvr9cOHC+mO9mej1ueNJuJUSM1TVkHZq6r5BQEWJqQaQarhAleCgla2bqS+wUF64qtPsGUqhDz23IshxzsSoYb6XgKQ0LAZACTn43OT1PC3qbpkfi9Eh/+LXCRSekCmv3myi778Jq/Tf3PPVbC1X5qEkE3XtHn/SAIPiSRSIVOzPq358iHkjojhRFajmbUf+DlsWMn0HIKvt557BGCdIvAFZID/j5ztoqG9h0Im8Ntu3nD7bW5P47Y3GokgokGFifO7D7O1aiohiT4vIpAv3hYoWSYWNf5tkne0bl6zP0OrljF2UmCb80kb2lyLkNuRqJBjzKivCsgJTqXGgDjS9h4JWUVH+m8qArnh40ZQJpnJc7t5A/ja1XWBZhtbQ2rzws0J6wzbBWkvHqZnx730jR3p9MOLB5wumcFloSKkw0VORxr7RBMp7tf5sztYrEGinm2LGS9RuWuWxWX9Rnqu+fC9kul8GEV9hpgQQMoMSrPhQKTv4B+fD3m9kKm4BYtLS11LkEXqQCIIVKyXTz70IsFKdaseg4hepMdIXVMmj65eFkGA+MFEyUtRwLEu6ngGLKx565YzoSKQC2Q63tEZMhJUolYFn+zN6+iRL/+aU2NgmS5atIj8DW3UfeI4n+JmlQlR4nvbFWtagvaLjo25fG+7eH15BVS0caVT01T0aIEPvoPSD4oXDI+N8TPn5+cTNXbQH5p66b/+u5XuekuhM/xmdHE4l22kwgCh5lMiFY8Yz1P/6e/afXhanV/zpQPWeMXrP6VcEeFHrgBFWgX1+3mHAGTTUANSZO/Gdu4NaRnZlqkbAZmLdiS3qdsCG21kr5Rj+9QVF3FqzN7GCQ5KetOmVayGhENk7kQJyU1NiCpKY0oBkQkgpAaX4OTKZeTx5gbcvGHIVKJVhShBNg8/dICu/8z1lJYWWH7SunodWcFIe4a2K9ZMdxEdYemvee5k/WpKP3GEydocI7FKRWPYnuziisbLF14cWC5xaIQt2F+0+nnPNJRlGulZYnnBAm4Ty6q4NCBSk2aaBmM/H14szVq95ljj33hZQbSwungjL4NKppEx0jPmGQIg0zNnmsnrzWULi4Xwe7pcn1LINBxJijvTTH2xG5PrZ0qm0Oft6BqgtXWV1Nk74Px7dV0V3fHq+iD3rdTcBKF+tOL0tOeC3m350soZWdhmkEr6lnUBmcC+ARZecDvccHv4wcN08zdu4tMRBIbydJ7+viA3Y6gpZ+InRG1Xf8G15mewpmlZOU3s2s/NihgEAm1g6aadfx7PA8mDlXsj+lgUn/Dv0b5+mjhwzHnxQim21RPHWOxeDjMVBpG2KNtnuo7N8+w901D4pa+sZRLFAXJPVHUYtAeVsHBCJiJXGE+A0zxbPkI+jpLpQhlpfU4HgSCZQewphrCsYNk8cv8+eueHXs4LKMvR5edOs+rEwogl4d8cjmgslNt+vIMvubJ2kvNOF1e4ywriHLQHMQHoxr6/bx9dtTY9aPRNrdtYp4WQ6URBIUfn8uEi2iD9AKmJEhHUi2AZ4gXl3V99D1u26CuENNL3HuGm3Ny8dpSpaSGb+3zmPYMUg9avpSxvFgebIQXEdAfjmoJLtvK9pYi7YIJ9YeyPnj17NvDR6Y6gly5o8z7RnRXSMoVLG2kr3K+OTsps6yJgINVkwgWfYX85u6rEIdFEWqPmmCuZxvoLCH2+kmnisNSWUgSB5j3fZPk0HIhInRgaptE9B6f1HovuQ/ftduqDuu3B2SkTvHBOJftjQcwsyePC4nyvth7q6+1jLVrTOpJrIrkFo4EXbew+OUof67uA7mh4ZBqRog2Q6YjX67wYRErxkX4JqfGzbFjldAcLPXRdh5oa2SI0LXRT1g+WICJrgelb//q1HNSCIDAc3U3djhvW7TlN93qolw83NSSMAaxSjDeLRhxrov7TDc4t8D32S2GBYi4wUSPnE/J64+O8RyqSlNhfN4Ol8HL12uNb6cEN+6gyO3OakhQLKlywnq13uLRxPdrMHBhy3WPmZ0RZu5Ji1tqVYzatQi4CPlUEguchSuBhb3yqbJxaptH86gLnKJlGj5WeOY8QsK3TULmOv/ltA21cXUDLVgWsMEmzMAUCzM/FrYlFGmRhH1xJxe+n3Ami8c6+oIU9GgvVbQhkAfSN+OjRBw/TXZvf5RApBx0ZFViETCUQKdIer5kz6aRPGHVMpT+wvAYPHOU/bYtLooYlf1Fc5wimyVwUEILgqOAXXqrqYj6nW2CRKZ4g55oWrHw2uWEVW7tw4cJVS70DNHLkBH/tW1wSRFwik4i9dG9eAXV3nWW3KogVfcR+Kb98nWx1LFSoTr1rzQhdvyxggdrFzsU6lUo7jmBId2+QaxzzJad2sWPJziaBmtiylODOvezulvxak0yhfjVelK+RvFGsfUqmUYCkp8w/BERikN/GQ7h5QQJPPd3klEKTN3fswckeq1suoVhRCNwwLQyp54lFGxYPFufuU92U3XzCsQRiRVqidXEdSPOTBxfTyaJSetfpZ+j619e4EimqsETS43UjKFiwZskvJmaPh4mmo+Ms5R455UjtmQuyWXgc2Pz4O8/Q9e/dQt6Na2nYk8bXS4TsWGtwLq25BykWdKiXDjs4DESQjWddduO0dQ4vU6bGsAQagXBBvPjbLDXX1dX1knVrBKz9ujODc02//d4q1z1oSQdCTjOeUYgZ2GGveXJ0NIjQ54pEzXnWdO8tfq4jm5MZ9CIE/NLLSxiHc9GvWH8L5/p8JdNzPQJ6/3OCgGOZTkzQ+J5DIaN5ITQvdUWdjq5fSxlHjjvX2FaqLPpSzUOuE3cfE9/EROBj4/6xuHmlnJhtdT7ZlEX/nr6SyfTai4qmY1tfw3uY/GJgac+6DYRtFZr7gDhf6pSy5vHxZlc1KZPkZB/6hpu2EnJWYakJgQGLnv0nuA3TmsV93GqYSn9tyxef47OsrRvDRr1Otv2cJSbxYmO+GAhZ24XN2c3b0+e4aHEPFMn+68dG6fvbeqigKIC37A1L/0Cok9Wl/JxwIbuVsMO554qwGh/+tH/ibLuzXy0vTFKP9lz165wsDHHcVMk0DvD00tRFAO4tLBaRSrLZZCpkItasaSWZFpggY+YFCvGY5Jo94mO3owTSMBG41Kw0kWYrornVFfwP9pxP/UOjdL/3WfIUB0iTiWJqnzS/uCAoNSTSCJoEj397X34BW26ifmRad9g3new8G5KkBSvZh/ZvWsOWLbtfpyJV08Z8HDELlzIO2WcVt65bKTIhU9PFCgKrue5zEdc3vFSJZjAsMPwHcnWeCy87XT0cPOQms4cxP/+panqg9BlasT5Qqk/I1JwbWS/bxN9Nq7gzNQDnkrBMbV7R38UeLwKyZiqeH2lezcfvI062+fjQ+kyKAFumIaJQTXSETLFnilSH7MICp6SYRIfK+W77j+beqbzpm+27kXK40eH90Sn5Q/u8Vw9fQ5fltNCFzz4+zSo1BRsi7ZOa7do5sPmXbOVAHiy0/DIyOcmnw+Ly7drvkJ/9UmBGPMPNiwCkki1rOFqWczdR23SqHYg4DLc0T7P8I71kmP2OVmjgxLP/4of7Ff2H5QmyA8GPDw5xwJj5cmBjIc8I1am/bX+Urnj1VGH03l7uivkCANzCHeeSTBGQN3SogQqLCmliSQm/LJ3L/qTq6qRkmqojp/2OCwEuHI7oUqsOp90oyHTF8nyqfeMlTBxI48DCC2sGf9s5qhIMJK5Ujs4sL2XCAHFg4eb9wanISdSRDBW44/aAblbp3swlHL2LvNLaE3uDiFQCkGz1o2jBM/eEsyqXcOQryAYWHA6QKkgIzyQau3ZOrWmh4d+/eOQ4XX3rVbSoepET4SrR1Yzp6CjjiqhnU9ouVNqMm8UIj0DF9tuiWt8wFzo6Ong/E88BEYmBQ+55s3hmW9UJZHrzrh/TO99zQQATjDWUp6YiYvklYfuWIMjt/dpzSV6Q2MQ44tkxr89lX6Kdl8l4XlSTLRk7rn1SBOJBAIL3nuHRkGID0nbzqS461e6jyz/6Ov7I3F/DgugfGXXSakwRASFTSbgHmUqgDSw7iWANpx7k9ny2ohHOgUX6lYmn6My+Rtd9UnHxFpeXBEg8ir1S895ChuVXXsqWG54Fi68EH8m5mQcDUbKoeTnpzaDx3DzKmhwn6h5kCw/SfEgV+tNvDtHq7auoYlUFtwGXMQhU2sPfvLc4NOykE6FdsV4l+CtclZNYhNkxF/CMRVN7npMdXazIJAW7Jf1JntN+WQCZ/uWRh+i6689zyNTe/5Z9SHH1i2UvYhGLVt90Ttfihp3/xu7uqk0fOaf9iOc3fa6vVeDO9Qjo/eccAVgiWMzSe/tDasqiU+yiXbnUVUoNb/NiTUlajb3ISt4gxNGxuGIfCoSA/0CmsOhoYIigBYtDFu9w7szRqfQTAQ1W6Vc7FtO1h56kzOKCkHmlEsErllO0oAuRIoJ56cu3MOn19PRwxR30E9YM/s8u0t5+yi2roMmMlwQQsEALgYibe/dvAlVi1l++jl3GOGDx41zJOwWxASPIPooVjPMYmynMJFXHfjlgwYNV1VErBcHNKR6Dro4OGj52hrVqJV3EzCWWIt6mWIS4eVFYIFxZPak445uc5JcRYIv74lnzlr/7nK7FeKFQIo32V+F+3jkdwPi6rlcrAjNDAHKCuLJ37zEyoxjN1qJJVpf0GjNH1Ux6xyIMa8xXVcz7UEK+Qhqw8CKp/5h9YnH0E41BD/2jtPXU1dbP7t03rE2fFnTEBBQiFSaS+IFJ7nCbjudkOS5q9BsvB7YEn7gvQa4gQ3lms9PtR9vpvGv/Pua1B+OGdsvKyhi3kaONbAHjQIAQCA7WKnSDoTwUrbtSci3t2qPSZ8FJ/rZdzyaZRjMjUSw9vyrgJcCBFxAcReedO+sUMQTR4hXNMy7Ec2Ke0AsRJH3m+YMAFk5YhuNDYzT8wovs8rRdcpLSEs3iwi7CEy2cd2pHvoq8IFceqSqhidxsh3zgLhaFnclTbWELlAv6bvuln/FfSGUdHXTj8kEqHep0Bkr2SLFvJ2pLtqCArSoUyiIuWFZL3rXLWUcXBCnWo5xvBlbhmUyStqNXo8E00mxDpRNYyG5i7yBcsXKjvRc8FQMHTvKLlXmYIvo2NuYzQrhh81gn3f6qQBBVqMPNc2Fa16GCpmyBkWifKxKO+n1iEVAyTSye2lqSI4DFFmQweOiUE6lpkqAZfRvNomVGBds5mYDCJCxeTFevoPSsdIeUYN2FqudpR93a+6UTPf10ZfY76bY9P2IRBBZK6JqKJC0pchRtQtUCNVNK7BcB9B0kjAjm4sUBywmuXfwHgoTF6ZbqI2IHfM+MDCfaF9dHg2cipg9c8DUXfCzmtQ11PaE5jAPSiOHc7SaZSqWeJ9bvmab+JM+D8+XlSlS07JQe/A35wUjHXOEYqR/6fTACMU84BVARSGUEQKb+0Qnq3+FewzTWepHDp+9n1+Noa/u0/VfT5SsLMxZMEJQIoJsBTDauolIki69Npo8emqQv1V7LwUdSCNwkcNNNG0s6DNqAlZRZv4T382CNwiqFNYjDVHIyhQ3CzYtUIQCxAsNVwnF7TlSQgYfAzTq154GZJoS2zD1fc/653We2BO9T+TedLH1XMk2WkdB+zDoCsFjSJtLIf6bdKYZs7xsiClQkAKMhANnHA9HkpKXTSEObIzVo7rWJdShuPY7yzcsNq75kkinAsfNLEcWLQuCvzC6iay4q5r1RIVNHR3cK1VgieOHm9i6t4v1RPJdEnmKvlzV0oS+cHlyJxhw822KNBsdZH/wYbiBSgxChsOUNQzXTOuqjN+/bQA/V7KLSkmz2EphKU+ECk8w23TSdBf/CwkJ+kSlc8T5dt2MYz7k6VQdlrpDW+5xzBJqe+7p/5ESjI1fnRjBmPmA0JGBq/IJkYMVlHT41TfDcJDmJBLVTLkIBJJaNGXwkuaWf6fwtvao6kPPJR32NU7XFbs+ROUR1EsMiMl3RsEhzVtVM06cVaxQLOwhVVIuiGdRocIymnbk8R9z3UD/ydQ3yCxLSpHAgVQoHUpHMo6F+I+3JKqXvXRAo2SaC/6ECvUI9jzkH8WICz4cEXuEaJdO5nAnR30vJNHqs9MwURgCSaVKk2d7HxGOJS7Tosu38lKKfGokIRI6O92EHBwMltib9riXd0K7kovK/I8gGBokdNLcFidZjv/TGoe3u9UpX1/EzmK5lWKoSgGTLHooFLOW/SsrLOSUFrt2CrGzKHPXRWM8gtwlLTUQLzMjZUFMjEn7JPKXuvvEajvoeHhih3PwcKijO4e5CqxlHRXUhY8xR1kRsiW77Uz1LC+I7nkdGOTO3Z3Vzv9sCD3KdauUm82zREmzJPTrau4Qg0P7rz/vNgBIhU8kjNFMdIEyA4BpUCYmFCBARKspAsN7SXjzs2vdorBS3wCB7vxSC9v9Y+loOPrIF7X1LKgkCDbBEbVexBMGgc/jefLHwXLD+JYt0aIxo/yHn+1BpI7Zb0nT/ukXbJmRA57gRjC0scc573XssqEA442jUAP1KezX59jxOd7y6PmIlIDdNYYyXXSsW87NpfxP1dvRSTkEOdTZ305W3fl0NoTmeB5FupwMSCSH9PqUR6D1wj99OgTEJxNzLwl5hwbLqQKTq4rfE/NuQ/VMsrun7ArU9TVeyG5Ha6RIC9jRJPsMyhYv3xfFF9MgZ/zRBe7m++GUB+TqR2nPbszNxQO6jd22tI9+HKOOMiUneA4aAAZ7DrQ24hTPqqpx9VFhPeJmYSTRtMk8082Upbd/RIDe+uTf+PBXSbXtq6IPek3TTOsP9bj0crunsCgR0NfYSjXUP8L/hOob4Bg5Yw3KU1pU5/84vL1AyTcLJEvOCkYTPoF1SBKYhgGAjfOg93uQQipm6IheIezfvwo3k8eayEEE80m7IO+V6mA1tYSuo4P7hUlPgHjSLbJvKRxx4dOo5urj3yDShBnmu7PNWsVVqKvWIFYX/26o+UncTMn44pCoMiDFzYIjSh8aDnkdcvP6sgMsT1tN8rzTiVBrqGwiSoQxyx4+P02O9OVzjFOMT6gBhVlQXO1/brmPGtL6G+jxpjkqSyDhifiE4TPdOk2vhUzJNrvHQ3iQAAST1cymtE82cLyiHuUdpLoCSjpCotANTBCCWfdFwj24KNny9fRmd6RylO9e1hb6kvibIzWimY0ikr7hu0Ujeeas4gregsJj6+3qcCir4DgITIFe33FGQLb6HKhEw7+vro/rtfzNv1xUEnEEUIrOlJ0jkwRznO5sraUv2WXp96fi08ZEXKFuc39x3xUUYm/GCIspcsYQKCgpYghLYYhxBpMWLSmlkeNC18HkCfkLaxAwQmLeTfgZY6CXzAAEsdmKBTu4+GFLvVsgFmrN565Y74gKx7JOGggtBSQNP7wyQT2ZmWM3daPZQ5T4mocI6fWz0x0HygUH9cSFT6Q9bqFMKTBIgA8sc5eUkHQbRoyDQcPuesNRE8UgCtuabe9dtjMXrMbFrv2OVy3k9aR56z8nN9D/Ld730EpeZyfVZhUBD5fyK211eclClh5aV85jAYwDLFG50kXDESwxSlxYC5qmwNCmZpsIoaR+jQgB7lrCOEDyUMZpBWacDVUzCHbGKNERqT75H0JOnv4//RLFoHJGs1GjalkCktzefRx+ePBacFjPVAKQEkXNqL9oSjGTv46Jfkl/b19JHIwMjMWnn4uVhvluk9tjA+4Cap6N7DgZ9Bau03JtONxc3O59L9DQ+sCUdbY+BlG/DuQXL65z6omaOL74TAQ2MHaxWkGwiXgSjmYN6jjsCSqY6M+YFAlLFBcFDSOuYONk6LerS7UGzN69z1IgSuRiB2MMVy44H9HsOZtH3hupcI3nRbqe3lJv3eLNpYmjUyYuUe9r5kfi8sLqcv0b6x9u+9YCuC1EMEF4i7BJ6Fz+/hv54YXAkt7h20aTp3nXyhzFWVpoUSFKKLeA6qfOKzzNFMMPjCeplIudvFI+vp1gI6I9Gp0TKI4BFTQQTkJ6S7vdHLPrNlmJmJmVt3chv+bBoa7femrDfAywXX3cvB6pEEpQ3dXGjGYwPNa8n7++/TxcPu6sQgRglJ1LakwAX/F1a6Q3S7Y1VjziaPi6Uc3juNbQ5SkmoIBPKxQtMTK8A9kl9Iz7Kyc91LYJukylc6aLjLLKUCJozJR2VUM/dzEvY4nHuHkHvvFARMKtpgERlDwnRp+NWqTI3jCStA2QKAffVl3wiYb8H7N3yPRs7OApWFlJ7j1TKqiH6NtoDwuof7wmkvjww9BP+P3JL84sLHOK2F27+ezw4IAZWjtRshYSiLsTRjkDweZiHki7jRqb2WJjjYEdtYzxyahdzUXSUl8soD3gZ+EAN3J17nXFERDYKsTvHojxKL8zXcZzZMMZ9VcIWj7h7og0oAkQUqa4iSMqsRiIiAc7b+cREWL1bE2S4eOXNHpbpks23JPT3YLsBbSJlN9+Rk4EuTckAxjIJYKH+2eAO2lKX7Vg2sji7Bbm4Ce+b1o+SaSzoB5/b/uxdfnghbDK1WzRdu5L6BALNLMkjT0G+s+Xg1hOxgKUNU/tXzkc6zWRRQcLn8syRWThXi9qgXAAAD1BJREFUJnTxWDiw6ZPOBgKIDoWViMUCliYiGJG7KMpCQpiOkPrAEE2OjlJBUTENZ3kIlT4mjzUEudJC9VNcvCLRBoJOdN5eKDJ1SnE1NNHYqTMckStBQ9Hi2jiRR2/fXc37cxBcwJEzHJD8i+WQPWMl0lhQm34u9ux37GqkJ9oL6ZNLWvkEU30KLzk4ZG8U8y0aOUbnTlNWaaReYi5MVpdSSUkJi4/kLX+3rvGRQEvQ9wp0goDUZmaOAIJ1sB80gdzQyUmnIaQAiKA6LEcccOWm9fQRdHZFcCFawXhcL2/1SDvIXlXNf+MeeXl5Cc/Zi0SmPR1dlH7gqJPeEour99edGfTN/k2MSWfnIJWW5tGjq/by36EqxGDxRr3O0ZFRDs6arUjmmc+E1L7yH//tC+zal0heieJFNLeQKaxRHodlVeySlcPtZQbzByX6JvoHHLF9nG/LYWL+QxoTbeM7uH5HKwo5yrdi/Yd0jZ+jaaVAzxHQeht3BOC2hQUKMp3cc4hPGlpR7VimE0PDLLQ+MjYatKDgPEl0N5WCIuHsJMeft4p8+d6AteDxcC4f+hCP+pF9b1kMzfQJ29Vqau7GQqbmvbA4f+ZoQIJOrCK7L3D/Be2/WSeoZRpp5kT+/vzP3u3/Yd0eKvZP8Ml2PVp2qVeXOSX+whGpfMcBTn0D5DndEqRmBdI0taWl+IAQ7dDKQOUfzUGNPG6JOkPJNFFIajsxIwCLFK6oxsZGyu8eDpKr432kwX62PkVsQCwum5BiKXwti03Oiloays3iPnPlj6nC14lcfKQu5hiCRgxRebNot7NvOoM9UwFcngkVS+7a3EjbM4aCxgLfZ1yw3nV8lERjnrYhLwCZmpG8jnxlfQ2/uMFSxBZFrJibMoZDewMvnOKNEb1ku4ABiLvi9Z/S9T1xwxuxJQU7IkR6QqIRaN7zTXaHgUhxIOE/+/Ap/rebMLwQXrh+2OL14vKyXZ5yHhRp/OvqKWuqD1j4Ep34LgpBffuOU0Z/b0jRBrEq4sEZ/b+lfTM38cWlh6gsI93BEoIM6VM1TM17zJeqLvHgluhr4eoVNy/GxFtdQ+NVi3jvv2rTR2a03uKlExKG+A8vft5jAYlM86XM3p/1LyqllW//0ozul2hMFkp7CvZCGekkec6Gnf/G+6OFhYWc24l/I5VFao0ycWZmOnJ3ohpk5mKGrPoyJd0XLqLVhAELkHf7lqA8vUQGbIi04dhzLzp1LaN5MYh1qCRK+AcDy+ju4wV0bVUvfaq2kzGEhY+9YfvQvbRYUY7u/Pf/+z3+PW1+J9dUlKVitUbD3a3jhW/4s7qHaHRszMlvlfPNiPHq939T1/fohi0hZynYCYFRG4kWAZApgn3MY+TZ3RwIZLpzo9GsNc+Zthc5FT0ZScKvYFktpdUuZlKPpEUb7TPKeYjwxH5sRkv3tEUv1raiPR+BSbtHy+j2iia+BNrD0Hc1j0S6sqPt10I5D6791/wknclU9qkTSaQmjuaevJm7Kvmn6uad21mnZDq3eC/4u8FaY2sUUYfp6TTe08cqQSaZitB3NIFFtji4fU2k/VRYbokWujcHmUuy4Tn3HIoqZYfF7HMyg8qvxTJpoA2LQ8g0Z3Ud+YsLg5qYqbsxln4s1HNBcLc/6aG31Y3RttrZF8LA/ELd2YkDx5x9ec95KzlfdbZIfKGObaTnVjKNhJB+n1AEsNjAvYvoWRxDZ1qmqRVFG6UrRIp2ZG/UJE/5dzhCNUUL0M5sLEASkYmXBrdDVJDM72Ya2Xt3zxJ29d68op9TNEzt4dl6voROkHnQGFy9c0WmgEuUwBD1i0NVkM7NJFIyPTe4L9i7wjKFVSr1GPsPnHBcoNG4dkMBZxKrnCNlxuxoYLMNU5d2NsnG1nA1+xCkhATX7FTVl5lMEpQA+8SZtdQ8ls2uxrl4WZhJP+fzNR//wd3+x04SvfDZm+dsfTWlNWfjhXA+j1einm3OBjtRHdZ2UhsBRCZiHxEHCksPHz4dVXWXmT61rUcrKQRmlO9ciRdgwQv1vJJvCiKdKCmasZtXcEL1Egg5vL+6g951yUv6rrrQznQmRX8dxnlHwwRd/fq/mLP1Vck0+vGZrTPnbLBn6wG03dRCAGSKHqP4NOd2nu6YVTLFvezgDP7M53OA4zzMzWtpDCpMExOzluguCx7KdpnRy7Mxgs+Oe2lJWhp9pHENfeeyXqqvCog6KJnOBtrJ0WYkXevk6OX87YWS6fwd26R8MiEUWKewTKOtOzrTh7HLm4XaP4W7F5qmIPhEVo+x+y3PD5k4u7D0TJ8x3HXYQ324p5KWZI3SrZfl0Wte8T79zc8G0CnYJuaiI89JRJWXfVLnRhzjqODFAZ5eGjsCQiaI5B08eIomzraHFDOQ1qMNSHLrjZ2zart9zWuQYE815bOqZ+qUZsONGzvmLGXmf7NW0teOFM7pPl7ss0OvmCsE3HSjEVughQ9mPgJKpjPHTq+cAQIgE1ikuWcHaKipMSKRzuAWQZeATG35vlBtymJSfv5fzurvwnT3RlN3NV4McD1yHv+juYI+/Y6bZvXZEtFXbWN2ETCjf+0I89nOjZ3dJzu3resP69ziv+DufuLxf/FPdrSFldcLZ2HOBLBYooTh7q257nOz+rvACwXXYY2yrNZMntkVwymxe903TRSiqdmOGawkZQudCkyr6yi9dNGsemdSE7XIvZ7VRSPy7fWMhYZA0723cABSLEe4YsjSjin4HaoEWbT3hKtrtq1TIVQEI82ZdToleK9kGu1M0PMUgegRUDKNHis9MwEIQFdU1FqibS4WMoWr1t4XjSQpaPcDrq7ZDsYwrQOky0SzdxwtXuHOy9m+RSN6EwGktqEIWAgomeqUmFMEhk/f7x9tbqOBQ8ESguhEKItSyNEtR9TsvKnPa34eC5nCzZtTu3hO5NgkGCltzOfIwUm/WaA+J5vSFheTPysgvSgHu+amSsalD41z6ToUhMa5kJFDpLC/rYc8/X3kGxsLUodCKTa1TOd0yuvNFggCSqYLZKCT5TGlNiPKrmW29HDNUhBBnjePBocGaXRklLsKIhlrbeF/R0OmbpVmYn1myTclz+xrqsbaN7fznb3XCI2BXOENoJpKLhCuZJoI9LUNRSAYASVTnRFzioAUzEZ9x6ysQHFuHCBXkKYUUMZnsMBEBB9/u1mmdrWYmTyMSBH68gqYxLXaxkxQ1GsUgYWNgJLpwh7/OX96rqKSmUkow4aEcYjeQ8ABZAr1oUWLFnEpNBTqZkJtaOMUGjcyFSLFd56MjJjTbLA3ishF04WqVtucTwm9oSIwLxBQMp0Xw5g6DyE1PouKiqi3t5cGBgaosrKSrVJIDObk5ARIdIpMQXRjbR0c8WqrF0UScwiXEoOIXexF4sA9lERTZw5pTxWBZERAyTQZR2UB9inU/h+sVliwptDDxPg4W6I43IKLIuWVwiJFjU+0XbH+Q/obWIDzTR9ZEUg0ArqQJBpRbS9hCIBgWQwfAUnZ2Wy9glgn+iYos69nRgL5qvCSsOHRhhQBRcBAQMlUp0PSIwDXcG5uruOSFTewLXgQyiJFTc9JbwZNFhWwJavWaNIPuXZQEUg5BJRMU27IFm6Hg2TQZE8VwUpNZ0MKxmNvdNwTyNFE4JPujS7c+aNPrgjMJgJKprOJrrY9KwhIeg2ClOD2BUm6yfLBIs2oq+I+4Fwl0lkZDm1UEVAEiEjJVKdBSiKA/VSk0iCICAcickW0mz+AQEFJMUGAQchU3bspOdTaaUUgJRBQMk2JYdJOKgKKgCKgCCQzAkqmyTw62jdFQBFQBBSBlEBAyTQlhkk7qQgoAoqAIpDMCCiZJvPoaN8UAUVAEVAEUgIBJdOUGCbtpCKgCCgCikAyI6Bkmsyjo31TBBQBRUARSAkElExTYpi0k4qAIqAIKALJjICSaTKPjvZNEVAEFAFFICUQUDJNiWHSTioCioAioAgkMwJKpsk8Oto3RUARUAQUgZRAQMk0JYZJO6kIKAKKgCKQzAgomSbz6GjfFAFFQBFQBFICASXTlBgm7aQioAgoAopAMiOgZJrMo6N9UwQUAUVAEUgJBJRMU2KYtJOKgCKgCCgCyYyAkmkyj472TRFQBBQBRSAlEFAyTYlh0k4qAoqAIqAIJDMCSqbJPDraN0VAEVAEFIGUQEDJNCWGSTupCCgCioAikMwIKJkm8+ho3xQBRUARUARSAgEl05QYJu2kIqAIKAKKQDIjoGSazKOjfVMEFAFFQBFICQSUTFNimLSTioAioAgoAsmMgJJpMo+O9k0RUAQUAUUgJRBQMk2JYdJOKgKKgCKgCCQzAkqmyTw62jdFQBFQBBSBlEBAyTQlhkk7qQgoAoqAIpDMCCiZJvPoaN8UAUVAEVAEUgIBJdOUGCbtpCKgCCgCikAyI6Bkmsyjo31TBBQBRUARSAkElExTYpi0k4qAIqAIKALJjICSaTKPjvZNEVAEFAFFICUQUDJNiWHSTioCioAioAgkMwJKpsk8Oto3RUARUAQUgZRAQMk0JYZJO6kIKAKKgCKQzAgomSbz6GjfFAFFQBFQBFICASXTlBgm7aQioAgoAopAMiOgZJrMo6N9UwQUAUVAEUgJBJRMU2KYtJOKgCKgCCgCyYyAkmkyj472TRFQBBQBRSAlEFAyTYlh0k4qAoqAIqAIJDMCSqbJPDraN0VAEVAEFIGUQEDJNCWGSTupCCgCioAikMwIKJkm8+ho3xQBRUARUARSAgEl05QYJu2kIqAIKAKKQDIjoGSazKOjfVMEFAFFQBFICQSUTFNimLSTioAioAgoAsmMgJJpMo+O9k0RUAQUAUUgJRBQMk2JYdJOKgKKgCKgCCQzAkqmyTw62jdFQBFQBBSBlEBAyTQlhkk7qQgoAoqAIpDMCCiZJvPo/P/26pgGAAAAYZh/19hgSR0s5UAbAQIECCQEnGliJpEECBAg8CzgTJ/X0UaAAAECCQFnmphJJAECBAg8CzjT53W0ESBAgEBCwJkmZhJJgAABAs8CzvR5HW0ECBAgkBBwpomZRBIgQIDAs4AzfV5HGwECBAgkBJxpYiaRBAgQIPAs4Eyf19FGgAABAgkBZ5qYSSQBAgQIPAs40+d1tBEgQIBAQsCZJmYSSYAAAQLPAs70eR1tBAgQIJAQcKaJmUQSIECAwLOAM31eRxsBAgQIJAScaWImkQQIECDwLOBMn9fRRoAAAQIJAWeamEkkAQIECDwLDFPihMApnvZpAAAAAElFTkSuQmCC"/>
          <p:cNvSpPr>
            <a:spLocks noChangeAspect="1" noChangeArrowheads="1"/>
          </p:cNvSpPr>
          <p:nvPr/>
        </p:nvSpPr>
        <p:spPr bwMode="auto">
          <a:xfrm>
            <a:off x="4051300" y="50942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6" descr="data:image/png;base64,iVBORw0KGgoAAAANSUhEUgAAAdMAAAE7CAYAAACG6WtCAAAAAXNSR0IArs4c6QAAD/JJREFUeF7t212LXeUZx+Fnv83e4yTRxhgoWAptoERPLBTyUXrYgyKeeKDfQnvoQVFK/TCFHhU8sBU1iCBDSRCbiMxkXvbLkmfVPWRECps/nay1uAYkJrNvZq3rueHHmtkzKj4IECBAgACBSGAUTRsmQIAAAQIEiphaAg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ECAgJjaAQIECBAgEAqIaQhonAABAgQIiKkdIECAAAECoYCYhoDGCRAgQICAmNoBAgQIECAQCohpCGicAAECBAiIqR0gQIAAAQKhgJiGgMYJECBAgICY2gECBAgQIBAKiGkIaJwAAQIECIipHSBAgAABAqGAmIaAxgkQIDAUgW8+/UtT72Wz2ZTpdNr+t1qt2r//1Ef9981/Hpdy+LD99Gxvr6yv3yib56Zl8/z19t+uXbvW/nnj138YdG8GfXNDWXD3QYAAgasQeHz/w2a9Xl+KZw3q0zGt/z8ej8vmu6Py5J+flfVqVSbT6aXLqzP1Y3HvtbK3t1dOT0/L7VffGHRvBn1zV7F8vgYBAgSGIvD1Jx80NZT14/z8/OLJ8sm/H5TVl4ft389OTy/dbg3p9gm2fmIb0vpEu9jfL+MXb5Xys4Ny+97bg+7NoG9uKAvuPggQIHAVAocfvdfs7+//90n06EkZ7c3K7GxZjj774uLLPx3TbUj/17XVqK6uP1/u/P5Pg+7NoG/uKpbP1yBAgMBQBOqTaY3o5ouv2luqPwM9OT6+/C3c2ayslsv2Z6lPP4luXzSdzdqn0fHLt8r5el2Ojo7KfD4vv/zdW4PuzaBvbigL7j4IECBwFQIP//ZOs/12bo1i/Tg9ObmI5vbfakx//FE/N3nlTpk8t99+6uzsrA3uZDJpv/XrZ6ZXcYK+BgECBAg8c4Fv/vV+M/r0y7I8P794+ty+wah9d+8PT6XNCzfL/Oc32+vdnJ21f06uXyujxbz9FnGNaH0jU30inc1mpWmacvM3fxz0w9ugb+6Zb6YLIECAQI8E6s9M58t1OXvwqL3q0beP2jcczReLsn9wUJ7M5m1EV4u99l26T39s37h0fHxcTk5O2l+JWSwWF+8EvnX39UH3ZtA316MddqkECBB45gL1Z6b1ibI+SW7flVv/Xr9V2/46zA9PnfVz23i2T6WTSTuz/RWa7etGo1H7ZFo/xPSZH68LIECAAAEC3RbwZNrt83F1BAgQINADATHtwSG5RAIECBDotoCYdvt8XB0BAgQI9EBATHtwSC6RAAECBLotIKbdPh9XR4AAAQI9EBDTHhySSyRAgACBbguIabfPx9URIECAQA8ExLQHh+QSCRAgQKDbAmLa7fNxdQQIECDQAwEx7cEhuUQCBAgQ6LaAmHb7fFwdAQIECPRAQEx7cEgukQABAgS6LSCm3T4fV0eAAAECPRAQ0x4ckkskQIAAgW4LiGm3z8fVESBAgEAPBMS0B4fkEgkQIECg2wJi2u3zcXUECBAg0AMBMe3BIblEAgQIEOi2gJh2+3xcHQECBP6vAo/vf9jULzCZTMp6vS7L5bKMx+Ny6+7r+rCDPKwdsLyUAAECQxM4/Oi9Zj6fl3HTlGa5KqPZtJZVTHc8aDHdEczLCRAgMCSB+39/t7mxbko5fHhxW5NX7pSXfvumPuxw0LB2wPJSAgQIDE3g608+aM7/8fGl29q7e6fcvve2Puxw2LB2wPJSAgQIDE3gwcd/bkbfftc+ma6WyzL91S/K9KUXfZt3x4MW0x3BvJwAAQJDEqg/Mz04OCjT6bSsVquy2Wza2/MGpN1OWUx38/JqAgQIDErg0ed/bbYB3f7p3by7H7GY7m5mggABAgQIXBIQUwtB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AExtQMECBAgQCAUENMQ0DgBAgQIEBBTO0CAAAECBEIBMQ0BjRMgQIAAATG1AwQIECBAIBQQ0xDQOAECBAgQEFM7QIAAAQIEQgExDQGNEyBAgAABMbUDBAgQIEAgFBDTENA4AQIECBAQUztAgAABAgRCATENAY0TIECAAIHvAa8BKUvZR3s7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8" y="942975"/>
            <a:ext cx="11901891" cy="60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362" y="457570"/>
            <a:ext cx="8911687" cy="780484"/>
          </a:xfrm>
        </p:spPr>
        <p:txBody>
          <a:bodyPr/>
          <a:lstStyle/>
          <a:p>
            <a:pPr algn="ctr"/>
            <a:r>
              <a:rPr lang="en-GB" dirty="0" smtClean="0"/>
              <a:t>Election of 1848: the candidates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7" y="1106998"/>
            <a:ext cx="11899391" cy="2371154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 (low tariff and pro slavery) on track to victory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Euphoria from victory over Mexico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 booming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Polk retires after 1 term…replaced by slave owning Northerner as candidate </a:t>
            </a:r>
          </a:p>
          <a:p>
            <a:pPr marL="457200" lvl="1" indent="0"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848" y="3109891"/>
            <a:ext cx="11081367" cy="232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Whigs (high tariff, anti slavery) </a:t>
            </a:r>
            <a:endParaRPr lang="en-GB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 slavery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issue…too divisive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 war hero and southern slave owner Zachary Taylor as candidate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ticket with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northerner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Millard 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Fillmore…indifferent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slavery</a:t>
            </a:r>
          </a:p>
          <a:p>
            <a:pPr marL="742950" lvl="1" indent="-28575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7949" y="5873968"/>
            <a:ext cx="1062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Dems &amp; Whigs ignore slavery issue: competition of ‘personalities’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3518" y="5181428"/>
            <a:ext cx="11899391" cy="573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“Free Soil” party emerges:  no slavery in territories won from Mexico</a:t>
            </a:r>
          </a:p>
        </p:txBody>
      </p:sp>
    </p:spTree>
    <p:extLst>
      <p:ext uri="{BB962C8B-B14F-4D97-AF65-F5344CB8AC3E}">
        <p14:creationId xmlns:p14="http://schemas.microsoft.com/office/powerpoint/2010/main" val="2393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400" y="281210"/>
            <a:ext cx="8911687" cy="1280890"/>
          </a:xfrm>
        </p:spPr>
        <p:txBody>
          <a:bodyPr/>
          <a:lstStyle/>
          <a:p>
            <a:r>
              <a:rPr lang="en-GB" dirty="0" smtClean="0"/>
              <a:t>Cotton plantations 1830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8" y="800099"/>
            <a:ext cx="12040002" cy="60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610" y="350784"/>
            <a:ext cx="8911687" cy="1280890"/>
          </a:xfrm>
        </p:spPr>
        <p:txBody>
          <a:bodyPr/>
          <a:lstStyle/>
          <a:p>
            <a:r>
              <a:rPr lang="en-GB" dirty="0" smtClean="0"/>
              <a:t>Cotton plantations 1860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2" y="1152939"/>
            <a:ext cx="11330387" cy="560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246" y="18777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East Texas Cotton fields</a:t>
            </a:r>
            <a:endParaRPr lang="en-GB" dirty="0"/>
          </a:p>
        </p:txBody>
      </p:sp>
      <p:pic>
        <p:nvPicPr>
          <p:cNvPr id="6146" name="Picture 2" descr="white ripe cotton crop plants rows, field ready for harvest - texas cotton field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1033670"/>
            <a:ext cx="12023035" cy="58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822" y="287779"/>
            <a:ext cx="9623260" cy="1280890"/>
          </a:xfrm>
        </p:spPr>
        <p:txBody>
          <a:bodyPr/>
          <a:lstStyle/>
          <a:p>
            <a:r>
              <a:rPr lang="en-GB" dirty="0" smtClean="0"/>
              <a:t>Plantation house…home of the top 2,000</a:t>
            </a:r>
            <a:endParaRPr lang="en-GB" dirty="0"/>
          </a:p>
        </p:txBody>
      </p:sp>
      <p:pic>
        <p:nvPicPr>
          <p:cNvPr id="4098" name="Picture 2" descr="Majestic driveway leads to an antebellum plantation house circa mid 1930's in the deep sou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1033670"/>
            <a:ext cx="12013324" cy="58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Slaves picking cotton Georgia 1850</a:t>
            </a:r>
            <a:endParaRPr lang="en-GB" dirty="0"/>
          </a:p>
        </p:txBody>
      </p:sp>
      <p:pic>
        <p:nvPicPr>
          <p:cNvPr id="8194" name="Picture 2" descr="Cotton Pickers in the Field, 1907 Creator: Detroit Publishing Compan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104"/>
            <a:ext cx="12444248" cy="54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e chart showing percentage of slaveowning whites in US South by number of people they enslaved: &#10;&#10;50+ people 7929&#10;20-49 people 29733&#10;10-19 people  54595&#10;5-9 people 80765&#10;2-4 people 105683&#10;1 person 68820&#10;Did not enslave any people 1042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8" y="840829"/>
            <a:ext cx="7716673" cy="60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90332" y="154285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75% non slave owners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4362" y="2475340"/>
            <a:ext cx="4689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2,000 families owned more than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slaves…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leadership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2237" y="3728236"/>
            <a:ext cx="429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Most slave owners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2- 50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slaves. Member of family and store of wealth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3033" y="5288340"/>
            <a:ext cx="41889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Slaves 50% of South wealth..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Owning slaves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aspiration of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Many…status symbol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695" y="0"/>
            <a:ext cx="8911687" cy="1365662"/>
          </a:xfrm>
        </p:spPr>
        <p:txBody>
          <a:bodyPr/>
          <a:lstStyle/>
          <a:p>
            <a:pPr algn="ctr"/>
            <a:r>
              <a:rPr lang="en-GB" dirty="0" smtClean="0"/>
              <a:t>Most Southerners do not own slaves</a:t>
            </a:r>
            <a:br>
              <a:rPr lang="en-GB" dirty="0" smtClean="0"/>
            </a:br>
            <a:r>
              <a:rPr lang="en-GB" dirty="0" smtClean="0"/>
              <a:t>……but want the right to do so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8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760" y="328710"/>
            <a:ext cx="10006269" cy="1280890"/>
          </a:xfrm>
        </p:spPr>
        <p:txBody>
          <a:bodyPr/>
          <a:lstStyle/>
          <a:p>
            <a:r>
              <a:rPr lang="en-GB" dirty="0" smtClean="0"/>
              <a:t>Slaves the principle source of wealth</a:t>
            </a:r>
            <a:endParaRPr lang="en-GB" dirty="0"/>
          </a:p>
        </p:txBody>
      </p:sp>
      <p:pic>
        <p:nvPicPr>
          <p:cNvPr id="9218" name="Picture 2" descr="Poster advertising a slave sale, John Carter was the name of the slave owner and he was posting them for sale because he was moving Indiana which wa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4" y="1492469"/>
            <a:ext cx="5192331" cy="50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oadside advertising a slave auction outside of Brooke and Hubbard Auctioneers office, Richmond, Virginia, July 23, 1823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84" y="1376855"/>
            <a:ext cx="5591502" cy="50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93337"/>
            <a:ext cx="11412071" cy="1280890"/>
          </a:xfrm>
        </p:spPr>
        <p:txBody>
          <a:bodyPr/>
          <a:lstStyle/>
          <a:p>
            <a:pPr algn="ctr"/>
            <a:r>
              <a:rPr lang="en-GB" dirty="0" smtClean="0"/>
              <a:t>Southern Belles: above reproach, mostly</a:t>
            </a:r>
            <a:br>
              <a:rPr lang="en-GB" dirty="0" smtClean="0"/>
            </a:br>
            <a:r>
              <a:rPr lang="en-GB" dirty="0" smtClean="0"/>
              <a:t>uneducated—role of Southern man to protect </a:t>
            </a:r>
            <a:endParaRPr lang="en-GB" dirty="0"/>
          </a:p>
        </p:txBody>
      </p:sp>
      <p:pic>
        <p:nvPicPr>
          <p:cNvPr id="5122" name="Picture 2" descr="Southern Belles enjoy themselves during a recreation of pre Civil War life on a plantation circa mid 1930's in the deep sou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5" y="1156138"/>
            <a:ext cx="12013325" cy="57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572" y="534463"/>
            <a:ext cx="8911687" cy="1280890"/>
          </a:xfrm>
        </p:spPr>
        <p:txBody>
          <a:bodyPr/>
          <a:lstStyle/>
          <a:p>
            <a:r>
              <a:rPr lang="en-GB" dirty="0" smtClean="0"/>
              <a:t>Southern ladies…the ideal image</a:t>
            </a:r>
            <a:endParaRPr lang="en-GB" dirty="0"/>
          </a:p>
        </p:txBody>
      </p:sp>
      <p:pic>
        <p:nvPicPr>
          <p:cNvPr id="1026" name="Picture 2" descr="Southern Belles enjoy themselves during a recreation of pre Civil War life on a plantation circa mid 1930's in the deep sou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585724"/>
            <a:ext cx="11286565" cy="519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Cotton picking with overseer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 descr="Supervisor on horseback watches over workers on a cotton plantation near Dallas, Texas, circa 189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6" y="1401418"/>
            <a:ext cx="12297102" cy="53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062" y="15212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1848 Election results</a:t>
            </a:r>
            <a:endParaRPr lang="en-GB" dirty="0"/>
          </a:p>
        </p:txBody>
      </p:sp>
      <p:pic>
        <p:nvPicPr>
          <p:cNvPr id="1026" name="Picture 2" descr="https://upload.wikimedia.org/wikipedia/commons/thumb/7/73/ElectoralCollege1848.svg/348px-ElectoralCollege1848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6" y="1239988"/>
            <a:ext cx="7459502" cy="53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1360" y="1364213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Whigs win 47% vote, Dems 43%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Free Soil wins 10% of vote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....no regional split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1897" y="775670"/>
            <a:ext cx="258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 hero prevails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7331" y="2690429"/>
            <a:ext cx="48141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Crisis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election as California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seeks admission as “Free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n-GB" dirty="0" smtClean="0"/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7899" y="6334780"/>
            <a:ext cx="626594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Mexico will poison us”…Walt Whitman</a:t>
            </a:r>
          </a:p>
        </p:txBody>
      </p:sp>
      <p:sp>
        <p:nvSpPr>
          <p:cNvPr id="12" name="TextBox 11"/>
          <p:cNvSpPr txBox="1"/>
          <p:nvPr/>
        </p:nvSpPr>
        <p:spPr>
          <a:xfrm rot="19624743">
            <a:off x="1020137" y="2812265"/>
            <a:ext cx="231345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“Slave” or </a:t>
            </a:r>
          </a:p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“Free”?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4625" y="3708233"/>
            <a:ext cx="49616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 rejects…fear loss of power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Northern states demand admission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..block vote for new Speaker</a:t>
            </a:r>
          </a:p>
          <a:p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90366" y="5023857"/>
            <a:ext cx="4961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 Southern States hold Convention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Nashville…threaten to secede if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California admitted as free</a:t>
            </a:r>
          </a:p>
        </p:txBody>
      </p:sp>
    </p:spTree>
    <p:extLst>
      <p:ext uri="{BB962C8B-B14F-4D97-AF65-F5344CB8AC3E}">
        <p14:creationId xmlns:p14="http://schemas.microsoft.com/office/powerpoint/2010/main" val="33042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 animBg="1"/>
      <p:bldP spid="12" grpId="0" animBg="1"/>
      <p:bldP spid="14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342" y="403392"/>
            <a:ext cx="8911687" cy="1280890"/>
          </a:xfrm>
        </p:spPr>
        <p:txBody>
          <a:bodyPr/>
          <a:lstStyle/>
          <a:p>
            <a:r>
              <a:rPr lang="en-GB" dirty="0" smtClean="0"/>
              <a:t>Picking Cotton</a:t>
            </a:r>
            <a:endParaRPr lang="en-GB" dirty="0"/>
          </a:p>
        </p:txBody>
      </p:sp>
      <p:pic>
        <p:nvPicPr>
          <p:cNvPr id="6146" name="Picture 2" descr="Unsettling Facts About The Cruel World Of The Antebellum So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1681654"/>
            <a:ext cx="12013324" cy="51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063" y="207643"/>
            <a:ext cx="11659963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Poor whites…..75% of white population …..deferential, ‘manly’ loyal to elite , superior to blacks</a:t>
            </a:r>
            <a:endParaRPr lang="en-GB" dirty="0"/>
          </a:p>
        </p:txBody>
      </p:sp>
      <p:pic>
        <p:nvPicPr>
          <p:cNvPr id="2050" name="Picture 2" descr="Idyllic farm in mountain valley with smoking chimney drawing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8" y="1649507"/>
            <a:ext cx="11797552" cy="51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242" y="21420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Slave quarters</a:t>
            </a:r>
            <a:endParaRPr lang="en-GB" dirty="0"/>
          </a:p>
        </p:txBody>
      </p:sp>
      <p:pic>
        <p:nvPicPr>
          <p:cNvPr id="3074" name="Picture 2" descr="Plantation slave quarters circa mid 1930's in the deep sou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" y="974036"/>
            <a:ext cx="11885715" cy="57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925" y="166910"/>
            <a:ext cx="8911687" cy="1280890"/>
          </a:xfrm>
        </p:spPr>
        <p:txBody>
          <a:bodyPr/>
          <a:lstStyle/>
          <a:p>
            <a:r>
              <a:rPr lang="en-GB" dirty="0" smtClean="0"/>
              <a:t>Expansion blocked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98" y="1340397"/>
            <a:ext cx="11029950" cy="4902747"/>
          </a:xfrm>
        </p:spPr>
        <p:txBody>
          <a:bodyPr>
            <a:normAutofit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Compromise of 1850: competition “slave” vs “free” in land taken from Mexico ……but new lands arid and not fit for cotton or slave economy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One answer…..create new states in Caribbean and Central America…with or without US governme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nt support  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53150" y="5173029"/>
            <a:ext cx="791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Enter the “Filibusters”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500" y="2431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Cuban Filibuster 1850-1851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57" y="1075764"/>
            <a:ext cx="12076043" cy="578223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Cuba 1850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1 million…500,000 slaves,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crush Independence movement and retain control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Reject offer by US President Polk to buy island for $100 million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politicians consider island ideal “Slave State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lvl="1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Narcisco Lopez (ex Spanish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officer and deserter)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recruits mercenary army to invade in 1850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NY, blocked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government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Moves south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supported by Southern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expansionists”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Invades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Cuba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1851…seeks allies with Cuban rebels…defeated, returns to US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Returns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strong army of Americans, Germans,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‘filibusters”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Defeated, all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arrested &amp; shot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…..except Lopez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garrotted in public square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9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90710"/>
            <a:ext cx="11295529" cy="60853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The “Grey Eyed man of </a:t>
            </a:r>
            <a:r>
              <a:rPr lang="en-GB" dirty="0"/>
              <a:t>D</a:t>
            </a:r>
            <a:r>
              <a:rPr lang="en-GB" dirty="0" smtClean="0"/>
              <a:t>estiny”.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075" y="1000076"/>
            <a:ext cx="7781925" cy="6140312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Born Tennessee…lawyer, medical student. Moved to New Orleans…”Believed in Manifest Destiny…vision: new US slave states in Mexico and Central America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Recruits army of 50 to invade Baja California….retreats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plan….conquer Nicaragua …supported by “Knights of Golden Circle”  influential secret society…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Recruits 50 strong army of “immortals to support rebels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Invades….wins….becomes President of Nicaragua recognized by US President 1856…reintroduces slavery, seeks to Americanise country,. English National language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Coalition of Central Americans attack…. retreats to US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Returns with 1860 with new ‘army of immortals’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Defeated….seeks escape on British Navy…..handed over to Honduras….and shot …together with ‘not’ immortals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314" name="Picture 2" descr="https://upload.wikimedia.org/wikipedia/commons/thumb/3/3a/William_Walker_by_Brady.jpg/220px-William_Walker_by_Bra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71600"/>
            <a:ext cx="4133849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564" y="713424"/>
            <a:ext cx="385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 Walker 1824-1860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177" y="402553"/>
            <a:ext cx="8911687" cy="848023"/>
          </a:xfrm>
        </p:spPr>
        <p:txBody>
          <a:bodyPr/>
          <a:lstStyle/>
          <a:p>
            <a:pPr algn="ctr"/>
            <a:r>
              <a:rPr lang="en-GB" dirty="0" smtClean="0"/>
              <a:t>South in mid 1850’s’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702" y="1102659"/>
            <a:ext cx="11137298" cy="492162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Booming cotton industry gives South great economic power, confidence, and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sense of invulnerability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Political Power ensured by alliance between Southern (pro slave) Democrats and new immigrants in North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Southern elites determined to expand slave economy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Confident of military power….wars with Mexico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Expansions south failing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Aware North expanding and industrialising more rapidly…increasing “Abolitionist”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2145" y="6185646"/>
            <a:ext cx="115547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Only option: Expand West and “break” Missouri  and 1850 Compromise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831" y="290114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Politics of mid 1850’s and crisis in Kansas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1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272" y="26509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Election of 1852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1324281"/>
            <a:ext cx="11286565" cy="5213022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Whigs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offer another Mexican War Hero candidate: Winfred Scott 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Refuses to comment on expansion of slavery…or anything else </a:t>
            </a:r>
          </a:p>
          <a:p>
            <a:pPr lvl="2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 pick reluctant compromise candidate Franklin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Pierce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Compromise candidate….Northerner but indifferent to slavery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Committed to expansionism, pro Southern views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Whig vote split by third parties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Native American Party” formed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1840’s….contests election for first time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Catholic world conspiracy …”replacing Protestant liberty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Includes ‘Whig ideas” :rights of working people, government welfare, rights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“Free Soil”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Ban slavery from ALL </a:t>
            </a:r>
            <a:r>
              <a:rPr lang="en-GB" sz="2000" smtClean="0">
                <a:latin typeface="Arial" panose="020B0604020202020204" pitchFamily="34" charset="0"/>
                <a:cs typeface="Arial" panose="020B0604020202020204" pitchFamily="34" charset="0"/>
              </a:rPr>
              <a:t>new territories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98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031" y="16691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1852 election</a:t>
            </a:r>
            <a:endParaRPr lang="en-GB" dirty="0"/>
          </a:p>
        </p:txBody>
      </p:sp>
      <p:pic>
        <p:nvPicPr>
          <p:cNvPr id="4098" name="Picture 2" descr="https://upload.wikimedia.org/wikipedia/commons/thumb/2/23/ElectoralCollege1852.svg/348px-ElectoralCollege185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1276709"/>
            <a:ext cx="7306574" cy="51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2754" y="1105703"/>
            <a:ext cx="48243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election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personalities…”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least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Interesting Election in US history</a:t>
            </a:r>
            <a:r>
              <a:rPr lang="en-GB" dirty="0"/>
              <a:t>”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12014" y="2872597"/>
            <a:ext cx="4206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Democrats organise the vote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score landslide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4414" y="4198190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Whig Party obliterated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2349" y="5354378"/>
            <a:ext cx="4380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Anti Catholic and anti slavery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Voters believe election “stolen”</a:t>
            </a:r>
          </a:p>
        </p:txBody>
      </p:sp>
    </p:spTree>
    <p:extLst>
      <p:ext uri="{BB962C8B-B14F-4D97-AF65-F5344CB8AC3E}">
        <p14:creationId xmlns:p14="http://schemas.microsoft.com/office/powerpoint/2010/main" val="67622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2" y="0"/>
            <a:ext cx="8911687" cy="780483"/>
          </a:xfrm>
        </p:spPr>
        <p:txBody>
          <a:bodyPr/>
          <a:lstStyle/>
          <a:p>
            <a:pPr algn="ctr"/>
            <a:r>
              <a:rPr lang="en-GB" dirty="0" smtClean="0"/>
              <a:t>The Great Debate</a:t>
            </a:r>
            <a:endParaRPr lang="en-GB" dirty="0"/>
          </a:p>
        </p:txBody>
      </p:sp>
      <p:pic>
        <p:nvPicPr>
          <p:cNvPr id="1026" name="Picture 2" descr="https://upload.wikimedia.org/wikipedia/commons/thumb/c/ce/Henry_Clay_Senate3.jpg/240px-Henry_Clay_Sena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5" y="791307"/>
            <a:ext cx="7475455" cy="61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22315" y="962876"/>
            <a:ext cx="43428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 in chaos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…62 votes to chose a Speaker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…loaded pistols placed on desks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…Southern Senator Jefferson Davis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challenges Northerner to duel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4759" y="29411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755147" y="3899480"/>
            <a:ext cx="44368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Most famous debates in American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History: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John C Calhoun.. South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Daniel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Webster…North 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Henry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Clay. North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hurrah for children of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Revolution..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 experience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trust from 30 years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debate</a:t>
            </a:r>
            <a:r>
              <a:rPr lang="en-GB" dirty="0" smtClean="0"/>
              <a:t>.</a:t>
            </a:r>
          </a:p>
          <a:p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352148" y="4647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36659" y="2846522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Henry Clay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“Great Compromiser” proposes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deal to balance slave/free</a:t>
            </a:r>
          </a:p>
        </p:txBody>
      </p:sp>
    </p:spTree>
    <p:extLst>
      <p:ext uri="{BB962C8B-B14F-4D97-AF65-F5344CB8AC3E}">
        <p14:creationId xmlns:p14="http://schemas.microsoft.com/office/powerpoint/2010/main" val="42172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137" y="207252"/>
            <a:ext cx="8911687" cy="1280890"/>
          </a:xfrm>
        </p:spPr>
        <p:txBody>
          <a:bodyPr/>
          <a:lstStyle/>
          <a:p>
            <a:r>
              <a:rPr lang="en-GB" dirty="0" smtClean="0"/>
              <a:t>Franklin Pierce (1804-1869)</a:t>
            </a:r>
            <a:endParaRPr lang="en-GB" dirty="0"/>
          </a:p>
        </p:txBody>
      </p:sp>
      <p:pic>
        <p:nvPicPr>
          <p:cNvPr id="1026" name="Picture 2" descr="https://upload.wikimedia.org/wikipedia/commons/thumb/4/46/Mathew_Brady_-_Franklin_Pierce_-_alternate_crop.jpg/220px-Mathew_Brady_-_Franklin_Pierce_-_alternate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69790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3836" y="739588"/>
            <a:ext cx="4726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Born Vermont, Son of revolutionary war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Hero Successful northern lawyer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6848" y="234427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73152" y="1586753"/>
            <a:ext cx="4908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Joined Mexican War..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Debilitated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Sickness and alcoholism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4439" y="2501480"/>
            <a:ext cx="506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Popular Senator (deep voice. No opinions)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7389" y="3017390"/>
            <a:ext cx="499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killed in train crash weeks after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election…wife claims death God’s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Vengeance for Pierce acceptance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4543" y="4141365"/>
            <a:ext cx="5052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Failed initiatives: buy Cuba (rejected), secure Nicaragua (Walker killed)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Buy block of land from Mexico for future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Railroad….pays $100m. Not  used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4137" y="5583810"/>
            <a:ext cx="4455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Seeks to accommodate South, defers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new rising star Stephen Douglas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8273" y="6457890"/>
            <a:ext cx="3986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Becomes bystander…often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drunk</a:t>
            </a:r>
          </a:p>
        </p:txBody>
      </p:sp>
    </p:spTree>
    <p:extLst>
      <p:ext uri="{BB962C8B-B14F-4D97-AF65-F5344CB8AC3E}">
        <p14:creationId xmlns:p14="http://schemas.microsoft.com/office/powerpoint/2010/main" val="1250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0" grpId="0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217" y="463854"/>
            <a:ext cx="8911687" cy="818191"/>
          </a:xfrm>
        </p:spPr>
        <p:txBody>
          <a:bodyPr/>
          <a:lstStyle/>
          <a:p>
            <a:r>
              <a:rPr lang="en-GB" dirty="0" smtClean="0"/>
              <a:t>Political backlash…election stolen</a:t>
            </a:r>
            <a:endParaRPr lang="en-GB" dirty="0"/>
          </a:p>
        </p:txBody>
      </p:sp>
      <p:pic>
        <p:nvPicPr>
          <p:cNvPr id="3074" name="Picture 2" descr="The Know-Nothing Party Opposed Immigration to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4" y="1570383"/>
            <a:ext cx="5467546" cy="52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now-nothing Cartoon by Gra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23" y="1794356"/>
            <a:ext cx="4807669" cy="48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52008" y="1216056"/>
            <a:ext cx="5541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vs Irish…stealing the election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5395" y="1152562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of the Papists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 rot="5400000">
            <a:off x="10064995" y="4539030"/>
            <a:ext cx="637442" cy="1099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069516" y="4747846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Ballot</a:t>
            </a:r>
          </a:p>
          <a:p>
            <a:pPr algn="ctr"/>
            <a:r>
              <a:rPr lang="en-GB" dirty="0" smtClean="0"/>
              <a:t>Box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9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 animBg="1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101" y="192016"/>
            <a:ext cx="8911687" cy="1280890"/>
          </a:xfrm>
        </p:spPr>
        <p:txBody>
          <a:bodyPr/>
          <a:lstStyle/>
          <a:p>
            <a:r>
              <a:rPr lang="en-GB" dirty="0" smtClean="0"/>
              <a:t>Rise of the “Know Nothings”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032" y="968188"/>
            <a:ext cx="11695983" cy="5002306"/>
          </a:xfrm>
        </p:spPr>
        <p:txBody>
          <a:bodyPr>
            <a:normAutofit/>
          </a:bodyPr>
          <a:lstStyle/>
          <a:p>
            <a:pPr lvl="1"/>
            <a:endParaRPr lang="en-GB" dirty="0"/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Secret societies develop in North reacting vs mass immigration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World wide Catholic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Conspiracy crushed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European revolutions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1848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United states next target : Boston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Minister about Catholics: “the ally of tyranny, the opponent of material prosperity, the foe of thrift, the enemy of the railroad, the caucus, and the school"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Convinced 1852 election “stolen” form National American Party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Movement spreads across East coast…answer “Know Nothing” when asked to  explain policies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797" y="6150114"/>
            <a:ext cx="56589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Politics becomes violent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38" y="99729"/>
            <a:ext cx="11862062" cy="1280890"/>
          </a:xfrm>
        </p:spPr>
        <p:txBody>
          <a:bodyPr/>
          <a:lstStyle/>
          <a:p>
            <a:r>
              <a:rPr lang="en-GB" dirty="0" smtClean="0"/>
              <a:t>New York Protestant Street Gang ‘Bowery Boys” ….</a:t>
            </a:r>
            <a:endParaRPr lang="en-GB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32" y="716437"/>
            <a:ext cx="10543973" cy="61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121" y="143343"/>
            <a:ext cx="8911687" cy="1280890"/>
          </a:xfrm>
        </p:spPr>
        <p:txBody>
          <a:bodyPr/>
          <a:lstStyle/>
          <a:p>
            <a:r>
              <a:rPr lang="en-GB" dirty="0" smtClean="0"/>
              <a:t>Dead Rabbits Riot, New York 1857 </a:t>
            </a:r>
            <a:endParaRPr lang="en-GB" dirty="0"/>
          </a:p>
        </p:txBody>
      </p:sp>
      <p:pic>
        <p:nvPicPr>
          <p:cNvPr id="5122" name="Picture 2" descr="https://upload.wikimedia.org/wikipedia/commons/thumb/0/05/Dead_rabbits_barricade_new_york.jpg/300px-Dead_rabbits_barricade_new_y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2" y="830794"/>
            <a:ext cx="7152632" cy="59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8895" y="963541"/>
            <a:ext cx="4270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Day riot at centre of Irish immigration ‘5 Points” New York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1900" y="2533675"/>
            <a:ext cx="4580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Protestant “Bowery Boys” attack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Irish gang “Dead Rabbits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95055" y="3767532"/>
            <a:ext cx="48499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1,000 involved, New York in chaos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2 days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 Militia imposes order..8 killed, 100’s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Injured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Wide spread looting</a:t>
            </a:r>
          </a:p>
        </p:txBody>
      </p:sp>
    </p:spTree>
    <p:extLst>
      <p:ext uri="{BB962C8B-B14F-4D97-AF65-F5344CB8AC3E}">
        <p14:creationId xmlns:p14="http://schemas.microsoft.com/office/powerpoint/2010/main" val="16350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729" y="275318"/>
            <a:ext cx="10034030" cy="1280890"/>
          </a:xfrm>
        </p:spPr>
        <p:txBody>
          <a:bodyPr/>
          <a:lstStyle/>
          <a:p>
            <a:r>
              <a:rPr lang="en-GB" dirty="0" smtClean="0"/>
              <a:t>Bloody Monday riots Louisville Kentucky 1857</a:t>
            </a:r>
            <a:endParaRPr lang="en-GB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6" y="1121791"/>
            <a:ext cx="8080768" cy="56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2087" y="1373541"/>
            <a:ext cx="3242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Governor elected…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Election considered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Rigged by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4903" y="2972770"/>
            <a:ext cx="40030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“Know Nothing” mob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Attack Irish and German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Communities….fighting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Stopped by militia 25 killed,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100 buildings burned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3545" y="5428129"/>
            <a:ext cx="3488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Riots consume attention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North and East...slavery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Issue remains on hold </a:t>
            </a:r>
          </a:p>
        </p:txBody>
      </p:sp>
    </p:spTree>
    <p:extLst>
      <p:ext uri="{BB962C8B-B14F-4D97-AF65-F5344CB8AC3E}">
        <p14:creationId xmlns:p14="http://schemas.microsoft.com/office/powerpoint/2010/main" val="872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04" y="3747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issue of Kansas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6" y="802402"/>
            <a:ext cx="11748654" cy="4849091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needed on whether slavery allowed in new territories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Most land north of agreed Missouri Compromise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South believe it their destiny to expand slavery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North believe it their destiny to prevent its expansion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05068" y="5506279"/>
            <a:ext cx="105652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Great Compromisers: Clay, Webster, and Calhoun die 1850-53 ….new generation of deal makers needed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77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Little Giant</a:t>
            </a:r>
            <a:endParaRPr lang="en-GB" dirty="0"/>
          </a:p>
        </p:txBody>
      </p:sp>
      <p:pic>
        <p:nvPicPr>
          <p:cNvPr id="8194" name="Picture 2" descr="https://upload.wikimedia.org/wikipedia/commons/thumb/9/95/Hon._Stephen_A._Douglas%2C_Ill_-_NARA_-_528297.jpg/220px-Hon._Stephen_A._Douglas%2C_Ill_-_NARA_-_528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4" y="1223159"/>
            <a:ext cx="6956972" cy="56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059" y="652625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Stephen Douglas (1813-1861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06219" y="1137577"/>
            <a:ext cx="34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Northerner married into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aristocracy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9833" y="2322143"/>
            <a:ext cx="4604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Believes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himself new generation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 “great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compromisers” (Clay,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Webster, Calhoun;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3692" y="3987527"/>
            <a:ext cx="4584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Engineers a “great compromise”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Kansas Nebraska Act of 1854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867" y="5220368"/>
            <a:ext cx="4204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most disastrous piece of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Legislation in US history</a:t>
            </a:r>
          </a:p>
        </p:txBody>
      </p:sp>
    </p:spTree>
    <p:extLst>
      <p:ext uri="{BB962C8B-B14F-4D97-AF65-F5344CB8AC3E}">
        <p14:creationId xmlns:p14="http://schemas.microsoft.com/office/powerpoint/2010/main" val="21377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99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deal</a:t>
            </a:r>
            <a:endParaRPr lang="en-GB" dirty="0"/>
          </a:p>
        </p:txBody>
      </p:sp>
      <p:sp>
        <p:nvSpPr>
          <p:cNvPr id="4" name="AutoShape 2" descr="A map showing the outcome of the Kansas-Nebraska Act of 1854. After the act passed Congress, the territories of Kansas and Nebraska were allowed to decide whether they wanted slaver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17"/>
            <a:ext cx="8455231" cy="584008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1955172" y="4398127"/>
            <a:ext cx="2545576" cy="197624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33587">
            <a:off x="19025" y="3523806"/>
            <a:ext cx="2528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Missouri Compromise</a:t>
            </a:r>
          </a:p>
          <a:p>
            <a:pPr algn="ctr"/>
            <a:r>
              <a:rPr lang="en-GB" dirty="0" smtClean="0"/>
              <a:t> line</a:t>
            </a:r>
            <a:endParaRPr lang="en-GB" dirty="0"/>
          </a:p>
        </p:txBody>
      </p:sp>
      <p:sp>
        <p:nvSpPr>
          <p:cNvPr id="11" name="Down Arrow 10"/>
          <p:cNvSpPr/>
          <p:nvPr/>
        </p:nvSpPr>
        <p:spPr>
          <a:xfrm rot="1646121">
            <a:off x="3993024" y="3429644"/>
            <a:ext cx="448574" cy="946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75699" y="2507935"/>
            <a:ext cx="13143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1122" y="1415427"/>
            <a:ext cx="499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Missouri Compromise abandoned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09329" y="2530316"/>
            <a:ext cx="501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Kansas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Nebraska created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0878" y="4804261"/>
            <a:ext cx="47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Fugitive Slave law enhanced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….Southerners given right to  collect escaped slaves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fine of $1,000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anyone who 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attempts to help/hide slaves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5881" y="3563471"/>
            <a:ext cx="4625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Settlers to decide if territory slave 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free. No thought on how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457" y="184621"/>
            <a:ext cx="9798475" cy="1280890"/>
          </a:xfrm>
        </p:spPr>
        <p:txBody>
          <a:bodyPr/>
          <a:lstStyle/>
          <a:p>
            <a:pPr algn="ctr"/>
            <a:r>
              <a:rPr lang="en-GB" dirty="0" smtClean="0"/>
              <a:t>Northern reaction</a:t>
            </a:r>
            <a:endParaRPr lang="en-GB" dirty="0"/>
          </a:p>
        </p:txBody>
      </p:sp>
      <p:pic>
        <p:nvPicPr>
          <p:cNvPr id="2050" name="Picture 2" descr="Political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7" y="1204332"/>
            <a:ext cx="11306681" cy="55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>
            <a:off x="10288640" y="1961631"/>
            <a:ext cx="457200" cy="936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>
            <a:off x="1055648" y="1624362"/>
            <a:ext cx="457200" cy="936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Down Arrow 7"/>
          <p:cNvSpPr/>
          <p:nvPr/>
        </p:nvSpPr>
        <p:spPr>
          <a:xfrm>
            <a:off x="3743639" y="1393358"/>
            <a:ext cx="457200" cy="564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933769" y="129780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Pierce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474" y="123406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Douglas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7759" y="864329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Slave</a:t>
            </a:r>
          </a:p>
        </p:txBody>
      </p:sp>
    </p:spTree>
    <p:extLst>
      <p:ext uri="{BB962C8B-B14F-4D97-AF65-F5344CB8AC3E}">
        <p14:creationId xmlns:p14="http://schemas.microsoft.com/office/powerpoint/2010/main" val="41164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364" y="23732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Crisis averted: “Compromise of 1850”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1" y="1211345"/>
            <a:ext cx="7449039" cy="564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63914" y="1114438"/>
            <a:ext cx="3430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California admitted as “free”,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slavery north of Missouri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Compromise line of 1820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931160" y="2372843"/>
            <a:ext cx="3938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Mexico territory created out of Texas, Mormon territory to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Utah…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both exempted from Missouri compromise and allowed to choose “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slave or free” …state sovereignty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3529" y="4617653"/>
            <a:ext cx="4209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Fugitive Slave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….each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state required to return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escaped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slaves to masters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1365" y="47228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5988" y="5982600"/>
            <a:ext cx="412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Slavery issue “shelved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now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4031" y="439377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SLAVE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117" y="3500192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FREE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686" y="4331148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FREE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9544" y="4162245"/>
            <a:ext cx="75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194138" y="4247897"/>
            <a:ext cx="2821271" cy="358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48938" y="3858736"/>
            <a:ext cx="4297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Compromise Line</a:t>
            </a: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``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7362" y="3136463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4" grpId="0"/>
      <p:bldP spid="12" grpId="0"/>
      <p:bldP spid="14" grpId="0"/>
      <p:bldP spid="15" grpId="0"/>
      <p:bldP spid="16" grpId="0"/>
      <p:bldP spid="19" grpId="0"/>
      <p:bldP spid="2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266" y="341721"/>
            <a:ext cx="8911687" cy="1280890"/>
          </a:xfrm>
        </p:spPr>
        <p:txBody>
          <a:bodyPr/>
          <a:lstStyle/>
          <a:p>
            <a:r>
              <a:rPr lang="en-GB" dirty="0" smtClean="0"/>
              <a:t>Unexpected consequences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9959" y="1150544"/>
            <a:ext cx="11050299" cy="4898294"/>
          </a:xfrm>
        </p:spPr>
        <p:txBody>
          <a:bodyPr>
            <a:normAutofit lnSpcReduction="10000"/>
          </a:bodyPr>
          <a:lstStyle/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Southern “slave catchers” enter Northern States to collect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slaves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………..Abolitionists resist with violence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……..…Some States ban return of slaves</a:t>
            </a:r>
          </a:p>
          <a:p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Slave owners move into Kansas, claim residency, vote for slavery 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…………elect “Governor....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“Free soilers” do the same….two Governors same place</a:t>
            </a:r>
          </a:p>
          <a:p>
            <a:pPr marL="0" indent="0"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…Enter “free soiler” and Abolitionist zealot John Brown</a:t>
            </a:r>
          </a:p>
          <a:p>
            <a:pPr marL="0" indent="0"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…” Second Coming” delayed by existence of slavery</a:t>
            </a:r>
          </a:p>
          <a:p>
            <a:pPr marL="0" indent="0">
              <a:buNone/>
            </a:pP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72553" y="5997387"/>
            <a:ext cx="784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nothing he will not do to abolish slavery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0" y="437074"/>
            <a:ext cx="10100149" cy="1280890"/>
          </a:xfrm>
        </p:spPr>
        <p:txBody>
          <a:bodyPr/>
          <a:lstStyle/>
          <a:p>
            <a:r>
              <a:rPr lang="en-GB" dirty="0" smtClean="0"/>
              <a:t>……….There will be trouble…see Talk 17</a:t>
            </a:r>
            <a:endParaRPr lang="en-GB" dirty="0"/>
          </a:p>
        </p:txBody>
      </p:sp>
      <p:pic>
        <p:nvPicPr>
          <p:cNvPr id="9218" name="Picture 2" descr="Colorized illustration depicts American abolitionist John Brown as he stands, a rifle in one hand and a bible in the other, as he towers over Uni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37129"/>
            <a:ext cx="12384741" cy="56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24079</TotalTime>
  <Words>3379</Words>
  <Application>Microsoft Office PowerPoint</Application>
  <PresentationFormat>Widescreen</PresentationFormat>
  <Paragraphs>679</Paragraphs>
  <Slides>91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Century Gothic</vt:lpstr>
      <vt:lpstr>Wingdings 3</vt:lpstr>
      <vt:lpstr>Wisp</vt:lpstr>
      <vt:lpstr>The Story So Far</vt:lpstr>
      <vt:lpstr>PowerPoint Presentation</vt:lpstr>
      <vt:lpstr>American History </vt:lpstr>
      <vt:lpstr>Overview</vt:lpstr>
      <vt:lpstr>Crisis of 1850</vt:lpstr>
      <vt:lpstr>Election of 1848: the candidates</vt:lpstr>
      <vt:lpstr>1848 Election results</vt:lpstr>
      <vt:lpstr>The Great Debate</vt:lpstr>
      <vt:lpstr>Crisis averted: “Compromise of 1850”</vt:lpstr>
      <vt:lpstr>US in 1850: a snap shot</vt:lpstr>
      <vt:lpstr>US Population 1850</vt:lpstr>
      <vt:lpstr>Still mostly British and Protestant</vt:lpstr>
      <vt:lpstr>A Pre-Industrial Society</vt:lpstr>
      <vt:lpstr>Expansion of railroads</vt:lpstr>
      <vt:lpstr>North &amp; East integrated, South fragmented</vt:lpstr>
      <vt:lpstr>Expansion of Telegraph </vt:lpstr>
      <vt:lpstr>The 1850’s ‘look’….breakdown of barriers</vt:lpstr>
      <vt:lpstr>For men…Top hats and jackets</vt:lpstr>
      <vt:lpstr>Dome skirts, bonnets, and colour</vt:lpstr>
      <vt:lpstr>Caged Crinoline…..mass production for all classes   …advantages…cheap, reduction in petticoats … disadvantages fire, cost, …..and getting caught in machinery</vt:lpstr>
      <vt:lpstr>Children….little adults…boys skirts till 4..then loose trousers( sailor suits)….breeches at 14</vt:lpstr>
      <vt:lpstr>America 1850</vt:lpstr>
      <vt:lpstr>Mass immigration</vt:lpstr>
      <vt:lpstr>Mass immigration</vt:lpstr>
      <vt:lpstr>The Irish</vt:lpstr>
      <vt:lpstr>Irish Potato famine</vt:lpstr>
      <vt:lpstr>Irish catastrophe</vt:lpstr>
      <vt:lpstr>90,000 emigrants per year from Britain and Ireland</vt:lpstr>
      <vt:lpstr>Transport on “Coffin Ships”…3% die en route</vt:lpstr>
      <vt:lpstr>Irish population distribution 1890</vt:lpstr>
      <vt:lpstr>Impact of Arrival</vt:lpstr>
      <vt:lpstr>The Germans</vt:lpstr>
      <vt:lpstr>Revolutions of 1848 </vt:lpstr>
      <vt:lpstr>Revolution in Berlin 1848</vt:lpstr>
      <vt:lpstr>German Emigration 1850’s</vt:lpstr>
      <vt:lpstr>German migrants 1872</vt:lpstr>
      <vt:lpstr>Mormon Kingdom</vt:lpstr>
      <vt:lpstr>Mormons</vt:lpstr>
      <vt:lpstr>Mormon Pioneers</vt:lpstr>
      <vt:lpstr>Winter Quarters </vt:lpstr>
      <vt:lpstr>Arrival at Great Salt Lake</vt:lpstr>
      <vt:lpstr>Settlement</vt:lpstr>
      <vt:lpstr>Utah War</vt:lpstr>
      <vt:lpstr>Meadowland Massacre site</vt:lpstr>
      <vt:lpstr>The agreement</vt:lpstr>
      <vt:lpstr>Salt Lake City 1863</vt:lpstr>
      <vt:lpstr>Brigham Young aged 70</vt:lpstr>
      <vt:lpstr>Brigham Young dies in 1877, aged 76  ….55 wives, 57 children…nation mourns…..</vt:lpstr>
      <vt:lpstr>Intermission</vt:lpstr>
      <vt:lpstr>The South</vt:lpstr>
      <vt:lpstr>Virginia in autumn</vt:lpstr>
      <vt:lpstr>South Carolina tree tunnels</vt:lpstr>
      <vt:lpstr>Mississippi swamp</vt:lpstr>
      <vt:lpstr>Stanton Hall…Natchez Mississippi</vt:lpstr>
      <vt:lpstr>Appalachian Mountains</vt:lpstr>
      <vt:lpstr>Mississippi River</vt:lpstr>
      <vt:lpstr>“King Cotton”</vt:lpstr>
      <vt:lpstr>Rise of “King Cotton”</vt:lpstr>
      <vt:lpstr>Cotton plantations 1800</vt:lpstr>
      <vt:lpstr>Cotton plantations 1830</vt:lpstr>
      <vt:lpstr>Cotton plantations 1860</vt:lpstr>
      <vt:lpstr>East Texas Cotton fields</vt:lpstr>
      <vt:lpstr>Plantation house…home of the top 2,000</vt:lpstr>
      <vt:lpstr>Slaves picking cotton Georgia 1850</vt:lpstr>
      <vt:lpstr>Most Southerners do not own slaves ……but want the right to do so</vt:lpstr>
      <vt:lpstr>Slaves the principle source of wealth</vt:lpstr>
      <vt:lpstr>Southern Belles: above reproach, mostly uneducated—role of Southern man to protect </vt:lpstr>
      <vt:lpstr>Southern ladies…the ideal image</vt:lpstr>
      <vt:lpstr>Cotton picking with overseer</vt:lpstr>
      <vt:lpstr>Picking Cotton</vt:lpstr>
      <vt:lpstr>Poor whites…..75% of white population …..deferential, ‘manly’ loyal to elite , superior to blacks</vt:lpstr>
      <vt:lpstr>Slave quarters</vt:lpstr>
      <vt:lpstr>Expansion blocked</vt:lpstr>
      <vt:lpstr>The Cuban Filibuster 1850-1851 </vt:lpstr>
      <vt:lpstr>The “Grey Eyed man of Destiny”.</vt:lpstr>
      <vt:lpstr>South in mid 1850’s’</vt:lpstr>
      <vt:lpstr>Politics of mid 1850’s and crisis in Kansas</vt:lpstr>
      <vt:lpstr>Election of 1852</vt:lpstr>
      <vt:lpstr>1852 election</vt:lpstr>
      <vt:lpstr>Franklin Pierce (1804-1869)</vt:lpstr>
      <vt:lpstr>Political backlash…election stolen</vt:lpstr>
      <vt:lpstr>Rise of the “Know Nothings”</vt:lpstr>
      <vt:lpstr>New York Protestant Street Gang ‘Bowery Boys” ….</vt:lpstr>
      <vt:lpstr>Dead Rabbits Riot, New York 1857 </vt:lpstr>
      <vt:lpstr>Bloody Monday riots Louisville Kentucky 1857</vt:lpstr>
      <vt:lpstr>The issue of Kansas</vt:lpstr>
      <vt:lpstr>The Little Giant</vt:lpstr>
      <vt:lpstr>The deal</vt:lpstr>
      <vt:lpstr>Northern reaction</vt:lpstr>
      <vt:lpstr>Unexpected consequences</vt:lpstr>
      <vt:lpstr>……….There will be trouble…see Talk 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942</cp:revision>
  <dcterms:created xsi:type="dcterms:W3CDTF">2023-02-02T12:46:22Z</dcterms:created>
  <dcterms:modified xsi:type="dcterms:W3CDTF">2024-03-04T16:55:24Z</dcterms:modified>
</cp:coreProperties>
</file>